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3" r:id="rId5"/>
    <p:sldId id="454" r:id="rId6"/>
    <p:sldId id="466" r:id="rId7"/>
    <p:sldId id="477" r:id="rId8"/>
    <p:sldId id="476" r:id="rId9"/>
    <p:sldId id="475" r:id="rId10"/>
    <p:sldId id="480" r:id="rId11"/>
    <p:sldId id="479" r:id="rId12"/>
    <p:sldId id="478" r:id="rId13"/>
    <p:sldId id="43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na Parker" initials="dlp" lastIdx="2" clrIdx="0"/>
  <p:cmAuthor id="1" name="Dawn M. Adams" initials="DM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EABBE"/>
    <a:srgbClr val="5E8CAD"/>
    <a:srgbClr val="339966"/>
    <a:srgbClr val="8EA5B3"/>
    <a:srgbClr val="67A864"/>
    <a:srgbClr val="6268A6"/>
    <a:srgbClr val="5CB37C"/>
    <a:srgbClr val="5EAFA6"/>
    <a:srgbClr val="433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F87E2-7E86-47A8-BCCA-5A45A5EFBCAB}" v="3" dt="2022-09-12T12:10:44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3907" autoAdjust="0"/>
  </p:normalViewPr>
  <p:slideViewPr>
    <p:cSldViewPr>
      <p:cViewPr>
        <p:scale>
          <a:sx n="62" d="100"/>
          <a:sy n="62" d="100"/>
        </p:scale>
        <p:origin x="1596" y="3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5" d="100"/>
        <a:sy n="85" d="100"/>
      </p:scale>
      <p:origin x="0" y="3029"/>
    </p:cViewPr>
  </p:sorterViewPr>
  <p:notesViewPr>
    <p:cSldViewPr>
      <p:cViewPr varScale="1">
        <p:scale>
          <a:sx n="58" d="100"/>
          <a:sy n="58" d="100"/>
        </p:scale>
        <p:origin x="-1661" y="-7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tt, Eva (DBHDS)" userId="S::eva.stitt@dbhds.virginia.gov::67cc4a8e-739d-4554-9ddf-7b82729f5f31" providerId="AD" clId="Web-{4A7F87E2-7E86-47A8-BCCA-5A45A5EFBCAB}"/>
    <pc:docChg chg="delSld modSld">
      <pc:chgData name="Stitt, Eva (DBHDS)" userId="S::eva.stitt@dbhds.virginia.gov::67cc4a8e-739d-4554-9ddf-7b82729f5f31" providerId="AD" clId="Web-{4A7F87E2-7E86-47A8-BCCA-5A45A5EFBCAB}" dt="2022-09-12T12:10:44.512" v="2" actId="1076"/>
      <pc:docMkLst>
        <pc:docMk/>
      </pc:docMkLst>
      <pc:sldChg chg="modSp">
        <pc:chgData name="Stitt, Eva (DBHDS)" userId="S::eva.stitt@dbhds.virginia.gov::67cc4a8e-739d-4554-9ddf-7b82729f5f31" providerId="AD" clId="Web-{4A7F87E2-7E86-47A8-BCCA-5A45A5EFBCAB}" dt="2022-09-12T12:10:44.512" v="2" actId="1076"/>
        <pc:sldMkLst>
          <pc:docMk/>
          <pc:sldMk cId="3700761150" sldId="478"/>
        </pc:sldMkLst>
        <pc:picChg chg="mod">
          <ac:chgData name="Stitt, Eva (DBHDS)" userId="S::eva.stitt@dbhds.virginia.gov::67cc4a8e-739d-4554-9ddf-7b82729f5f31" providerId="AD" clId="Web-{4A7F87E2-7E86-47A8-BCCA-5A45A5EFBCAB}" dt="2022-09-12T12:10:44.512" v="2" actId="1076"/>
          <ac:picMkLst>
            <pc:docMk/>
            <pc:sldMk cId="3700761150" sldId="478"/>
            <ac:picMk id="5" creationId="{189424FE-BCCB-1E7B-E653-FA404941C6B9}"/>
          </ac:picMkLst>
        </pc:picChg>
        <pc:picChg chg="mod">
          <ac:chgData name="Stitt, Eva (DBHDS)" userId="S::eva.stitt@dbhds.virginia.gov::67cc4a8e-739d-4554-9ddf-7b82729f5f31" providerId="AD" clId="Web-{4A7F87E2-7E86-47A8-BCCA-5A45A5EFBCAB}" dt="2022-09-12T12:10:41.262" v="1" actId="1076"/>
          <ac:picMkLst>
            <pc:docMk/>
            <pc:sldMk cId="3700761150" sldId="478"/>
            <ac:picMk id="7" creationId="{061A9299-5E50-1672-4A1E-8896FA37A6F3}"/>
          </ac:picMkLst>
        </pc:picChg>
      </pc:sldChg>
      <pc:sldChg chg="del">
        <pc:chgData name="Stitt, Eva (DBHDS)" userId="S::eva.stitt@dbhds.virginia.gov::67cc4a8e-739d-4554-9ddf-7b82729f5f31" providerId="AD" clId="Web-{4A7F87E2-7E86-47A8-BCCA-5A45A5EFBCAB}" dt="2022-09-12T12:10:28.715" v="0"/>
        <pc:sldMkLst>
          <pc:docMk/>
          <pc:sldMk cId="3368321821" sldId="4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A4045-4675-41B7-8E49-0F6F98C68B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5444E42-BF9E-4759-989E-6D71A52B5D5D}">
      <dgm:prSet phldrT="[Text]"/>
      <dgm:spPr/>
      <dgm:t>
        <a:bodyPr/>
        <a:lstStyle/>
        <a:p>
          <a:r>
            <a:rPr lang="en-US" dirty="0"/>
            <a:t>Federal Office of Refugee Resettlement</a:t>
          </a:r>
        </a:p>
      </dgm:t>
    </dgm:pt>
    <dgm:pt modelId="{0073B9B8-F4E4-4DD4-8F07-31B9FD39A98B}" type="parTrans" cxnId="{7792BE99-C0EA-4F19-BC6D-24D0AA5E6768}">
      <dgm:prSet/>
      <dgm:spPr/>
      <dgm:t>
        <a:bodyPr/>
        <a:lstStyle/>
        <a:p>
          <a:endParaRPr lang="en-US"/>
        </a:p>
      </dgm:t>
    </dgm:pt>
    <dgm:pt modelId="{06EBD108-218D-4F85-915E-21FF48EF42E2}" type="sibTrans" cxnId="{7792BE99-C0EA-4F19-BC6D-24D0AA5E6768}">
      <dgm:prSet/>
      <dgm:spPr/>
      <dgm:t>
        <a:bodyPr/>
        <a:lstStyle/>
        <a:p>
          <a:endParaRPr lang="en-US"/>
        </a:p>
      </dgm:t>
    </dgm:pt>
    <dgm:pt modelId="{426B33DE-3CE6-4D5F-AFBA-D624C4E6E70D}">
      <dgm:prSet phldrT="[Text]"/>
      <dgm:spPr/>
      <dgm:t>
        <a:bodyPr/>
        <a:lstStyle/>
        <a:p>
          <a:r>
            <a:rPr lang="en-US" dirty="0"/>
            <a:t>State Office of Refugee Resettlement </a:t>
          </a:r>
        </a:p>
      </dgm:t>
    </dgm:pt>
    <dgm:pt modelId="{6DEE8666-8921-47B1-90FE-CB9874370F7F}" type="parTrans" cxnId="{8DAF5273-4365-40C4-B093-EAF9BBECBA3D}">
      <dgm:prSet/>
      <dgm:spPr/>
      <dgm:t>
        <a:bodyPr/>
        <a:lstStyle/>
        <a:p>
          <a:endParaRPr lang="en-US"/>
        </a:p>
      </dgm:t>
    </dgm:pt>
    <dgm:pt modelId="{CD8F0F20-94B6-45F0-8A64-802C4E3B7A08}" type="sibTrans" cxnId="{8DAF5273-4365-40C4-B093-EAF9BBECBA3D}">
      <dgm:prSet/>
      <dgm:spPr/>
      <dgm:t>
        <a:bodyPr/>
        <a:lstStyle/>
        <a:p>
          <a:endParaRPr lang="en-US"/>
        </a:p>
      </dgm:t>
    </dgm:pt>
    <dgm:pt modelId="{38FDBF16-DCB4-4D38-AC3B-FE050558B045}">
      <dgm:prSet phldrT="[Text]"/>
      <dgm:spPr/>
      <dgm:t>
        <a:bodyPr/>
        <a:lstStyle/>
        <a:p>
          <a:r>
            <a:rPr lang="en-US" dirty="0"/>
            <a:t>Refugee Resettlement by Local Agencies</a:t>
          </a:r>
        </a:p>
      </dgm:t>
    </dgm:pt>
    <dgm:pt modelId="{5FFEC90A-0336-4F13-AD68-317566142476}" type="parTrans" cxnId="{D5EA2233-B24D-4959-845D-677A2A86A739}">
      <dgm:prSet/>
      <dgm:spPr/>
      <dgm:t>
        <a:bodyPr/>
        <a:lstStyle/>
        <a:p>
          <a:endParaRPr lang="en-US"/>
        </a:p>
      </dgm:t>
    </dgm:pt>
    <dgm:pt modelId="{A89A1AFA-B61F-4E94-A19A-71FC242D841B}" type="sibTrans" cxnId="{D5EA2233-B24D-4959-845D-677A2A86A739}">
      <dgm:prSet/>
      <dgm:spPr/>
      <dgm:t>
        <a:bodyPr/>
        <a:lstStyle/>
        <a:p>
          <a:endParaRPr lang="en-US"/>
        </a:p>
      </dgm:t>
    </dgm:pt>
    <dgm:pt modelId="{B3EFA7B6-3A9E-4849-BF32-609A5904F90D}" type="pres">
      <dgm:prSet presAssocID="{4DDA4045-4675-41B7-8E49-0F6F98C68BBC}" presName="CompostProcess" presStyleCnt="0">
        <dgm:presLayoutVars>
          <dgm:dir/>
          <dgm:resizeHandles val="exact"/>
        </dgm:presLayoutVars>
      </dgm:prSet>
      <dgm:spPr/>
    </dgm:pt>
    <dgm:pt modelId="{AE0670CD-13A8-4CBC-8F0D-F18E13EB3FFD}" type="pres">
      <dgm:prSet presAssocID="{4DDA4045-4675-41B7-8E49-0F6F98C68BBC}" presName="arrow" presStyleLbl="bgShp" presStyleIdx="0" presStyleCnt="1"/>
      <dgm:spPr/>
    </dgm:pt>
    <dgm:pt modelId="{9BB3BA6C-1F32-4DCA-83F5-C2EF5815CA62}" type="pres">
      <dgm:prSet presAssocID="{4DDA4045-4675-41B7-8E49-0F6F98C68BBC}" presName="linearProcess" presStyleCnt="0"/>
      <dgm:spPr/>
    </dgm:pt>
    <dgm:pt modelId="{74DB6005-2E02-45A9-8DBA-93E1911C8E2F}" type="pres">
      <dgm:prSet presAssocID="{75444E42-BF9E-4759-989E-6D71A52B5D5D}" presName="textNode" presStyleLbl="node1" presStyleIdx="0" presStyleCnt="3">
        <dgm:presLayoutVars>
          <dgm:bulletEnabled val="1"/>
        </dgm:presLayoutVars>
      </dgm:prSet>
      <dgm:spPr/>
    </dgm:pt>
    <dgm:pt modelId="{DBD637F3-9CB9-45FA-B557-27ADF6F143A7}" type="pres">
      <dgm:prSet presAssocID="{06EBD108-218D-4F85-915E-21FF48EF42E2}" presName="sibTrans" presStyleCnt="0"/>
      <dgm:spPr/>
    </dgm:pt>
    <dgm:pt modelId="{6230BFD9-153F-4CA3-8A0B-AB9A03304CD3}" type="pres">
      <dgm:prSet presAssocID="{426B33DE-3CE6-4D5F-AFBA-D624C4E6E70D}" presName="textNode" presStyleLbl="node1" presStyleIdx="1" presStyleCnt="3">
        <dgm:presLayoutVars>
          <dgm:bulletEnabled val="1"/>
        </dgm:presLayoutVars>
      </dgm:prSet>
      <dgm:spPr/>
    </dgm:pt>
    <dgm:pt modelId="{68075DD6-B823-4916-956F-2481F5E52575}" type="pres">
      <dgm:prSet presAssocID="{CD8F0F20-94B6-45F0-8A64-802C4E3B7A08}" presName="sibTrans" presStyleCnt="0"/>
      <dgm:spPr/>
    </dgm:pt>
    <dgm:pt modelId="{21C23AEC-C098-4B74-9C82-11F009040580}" type="pres">
      <dgm:prSet presAssocID="{38FDBF16-DCB4-4D38-AC3B-FE050558B04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DF5270C-ECB5-4106-8371-68F47FE898C8}" type="presOf" srcId="{4DDA4045-4675-41B7-8E49-0F6F98C68BBC}" destId="{B3EFA7B6-3A9E-4849-BF32-609A5904F90D}" srcOrd="0" destOrd="0" presId="urn:microsoft.com/office/officeart/2005/8/layout/hProcess9"/>
    <dgm:cxn modelId="{D5EA2233-B24D-4959-845D-677A2A86A739}" srcId="{4DDA4045-4675-41B7-8E49-0F6F98C68BBC}" destId="{38FDBF16-DCB4-4D38-AC3B-FE050558B045}" srcOrd="2" destOrd="0" parTransId="{5FFEC90A-0336-4F13-AD68-317566142476}" sibTransId="{A89A1AFA-B61F-4E94-A19A-71FC242D841B}"/>
    <dgm:cxn modelId="{7F9DF635-DC92-40C3-A0BC-BB69E39C08E3}" type="presOf" srcId="{75444E42-BF9E-4759-989E-6D71A52B5D5D}" destId="{74DB6005-2E02-45A9-8DBA-93E1911C8E2F}" srcOrd="0" destOrd="0" presId="urn:microsoft.com/office/officeart/2005/8/layout/hProcess9"/>
    <dgm:cxn modelId="{89D8C43E-F4E9-4E9B-B134-C0D2F7CADF04}" type="presOf" srcId="{426B33DE-3CE6-4D5F-AFBA-D624C4E6E70D}" destId="{6230BFD9-153F-4CA3-8A0B-AB9A03304CD3}" srcOrd="0" destOrd="0" presId="urn:microsoft.com/office/officeart/2005/8/layout/hProcess9"/>
    <dgm:cxn modelId="{8DAF5273-4365-40C4-B093-EAF9BBECBA3D}" srcId="{4DDA4045-4675-41B7-8E49-0F6F98C68BBC}" destId="{426B33DE-3CE6-4D5F-AFBA-D624C4E6E70D}" srcOrd="1" destOrd="0" parTransId="{6DEE8666-8921-47B1-90FE-CB9874370F7F}" sibTransId="{CD8F0F20-94B6-45F0-8A64-802C4E3B7A08}"/>
    <dgm:cxn modelId="{7792BE99-C0EA-4F19-BC6D-24D0AA5E6768}" srcId="{4DDA4045-4675-41B7-8E49-0F6F98C68BBC}" destId="{75444E42-BF9E-4759-989E-6D71A52B5D5D}" srcOrd="0" destOrd="0" parTransId="{0073B9B8-F4E4-4DD4-8F07-31B9FD39A98B}" sibTransId="{06EBD108-218D-4F85-915E-21FF48EF42E2}"/>
    <dgm:cxn modelId="{60157CA9-0798-4594-B02C-A6870F853457}" type="presOf" srcId="{38FDBF16-DCB4-4D38-AC3B-FE050558B045}" destId="{21C23AEC-C098-4B74-9C82-11F009040580}" srcOrd="0" destOrd="0" presId="urn:microsoft.com/office/officeart/2005/8/layout/hProcess9"/>
    <dgm:cxn modelId="{5586B749-AB73-4C51-AD29-67CEA7092A60}" type="presParOf" srcId="{B3EFA7B6-3A9E-4849-BF32-609A5904F90D}" destId="{AE0670CD-13A8-4CBC-8F0D-F18E13EB3FFD}" srcOrd="0" destOrd="0" presId="urn:microsoft.com/office/officeart/2005/8/layout/hProcess9"/>
    <dgm:cxn modelId="{7966B5B3-1558-48FB-BFA6-DDDD0B81D97A}" type="presParOf" srcId="{B3EFA7B6-3A9E-4849-BF32-609A5904F90D}" destId="{9BB3BA6C-1F32-4DCA-83F5-C2EF5815CA62}" srcOrd="1" destOrd="0" presId="urn:microsoft.com/office/officeart/2005/8/layout/hProcess9"/>
    <dgm:cxn modelId="{84EA0C24-4EEB-4004-979C-E4627E6337B5}" type="presParOf" srcId="{9BB3BA6C-1F32-4DCA-83F5-C2EF5815CA62}" destId="{74DB6005-2E02-45A9-8DBA-93E1911C8E2F}" srcOrd="0" destOrd="0" presId="urn:microsoft.com/office/officeart/2005/8/layout/hProcess9"/>
    <dgm:cxn modelId="{1F96CD37-593F-48B0-B5BF-A7D882443CC3}" type="presParOf" srcId="{9BB3BA6C-1F32-4DCA-83F5-C2EF5815CA62}" destId="{DBD637F3-9CB9-45FA-B557-27ADF6F143A7}" srcOrd="1" destOrd="0" presId="urn:microsoft.com/office/officeart/2005/8/layout/hProcess9"/>
    <dgm:cxn modelId="{78D3559E-8F18-4568-BC8D-5EB58E6F46D3}" type="presParOf" srcId="{9BB3BA6C-1F32-4DCA-83F5-C2EF5815CA62}" destId="{6230BFD9-153F-4CA3-8A0B-AB9A03304CD3}" srcOrd="2" destOrd="0" presId="urn:microsoft.com/office/officeart/2005/8/layout/hProcess9"/>
    <dgm:cxn modelId="{3E57C487-FF81-4BCE-AB65-BE4C0212E4BD}" type="presParOf" srcId="{9BB3BA6C-1F32-4DCA-83F5-C2EF5815CA62}" destId="{68075DD6-B823-4916-956F-2481F5E52575}" srcOrd="3" destOrd="0" presId="urn:microsoft.com/office/officeart/2005/8/layout/hProcess9"/>
    <dgm:cxn modelId="{2F443827-059D-46A0-B36C-0F6D3E758249}" type="presParOf" srcId="{9BB3BA6C-1F32-4DCA-83F5-C2EF5815CA62}" destId="{21C23AEC-C098-4B74-9C82-11F0090405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2A2EF-0472-443C-B5B5-D91CC1C14C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3A408-C3FC-4A00-937C-44131E5CA3C2}">
      <dgm:prSet phldrT="[Text]"/>
      <dgm:spPr/>
      <dgm:t>
        <a:bodyPr/>
        <a:lstStyle/>
        <a:p>
          <a:r>
            <a:rPr lang="en-US" dirty="0"/>
            <a:t>Capacity Building</a:t>
          </a:r>
        </a:p>
      </dgm:t>
    </dgm:pt>
    <dgm:pt modelId="{6901B653-D4D8-4845-B0D9-228C6EE74A0C}" type="parTrans" cxnId="{4D57FA68-C9F5-476A-A55B-DD5CFE363B19}">
      <dgm:prSet/>
      <dgm:spPr/>
      <dgm:t>
        <a:bodyPr/>
        <a:lstStyle/>
        <a:p>
          <a:endParaRPr lang="en-US"/>
        </a:p>
      </dgm:t>
    </dgm:pt>
    <dgm:pt modelId="{FE6833BB-0A27-4657-84A5-9496E92F1D31}" type="sibTrans" cxnId="{4D57FA68-C9F5-476A-A55B-DD5CFE363B19}">
      <dgm:prSet/>
      <dgm:spPr/>
      <dgm:t>
        <a:bodyPr/>
        <a:lstStyle/>
        <a:p>
          <a:endParaRPr lang="en-US"/>
        </a:p>
      </dgm:t>
    </dgm:pt>
    <dgm:pt modelId="{66AE57FB-F3EC-4F8D-ACA8-329C64AEE7BD}">
      <dgm:prSet phldrT="[Text]"/>
      <dgm:spPr/>
      <dgm:t>
        <a:bodyPr/>
        <a:lstStyle/>
        <a:p>
          <a:r>
            <a:rPr lang="en-US" dirty="0"/>
            <a:t>Community-based Leadership</a:t>
          </a:r>
        </a:p>
      </dgm:t>
    </dgm:pt>
    <dgm:pt modelId="{E2F6C194-E24A-42D1-9ACE-24512ADE9E3B}" type="parTrans" cxnId="{665BC03D-1FDF-44CB-8DF1-537DB011812E}">
      <dgm:prSet/>
      <dgm:spPr/>
      <dgm:t>
        <a:bodyPr/>
        <a:lstStyle/>
        <a:p>
          <a:endParaRPr lang="en-US"/>
        </a:p>
      </dgm:t>
    </dgm:pt>
    <dgm:pt modelId="{7CB696D2-52D1-4E13-8F99-6D14B96E1658}" type="sibTrans" cxnId="{665BC03D-1FDF-44CB-8DF1-537DB011812E}">
      <dgm:prSet/>
      <dgm:spPr/>
      <dgm:t>
        <a:bodyPr/>
        <a:lstStyle/>
        <a:p>
          <a:endParaRPr lang="en-US"/>
        </a:p>
      </dgm:t>
    </dgm:pt>
    <dgm:pt modelId="{9E1AA54E-07BB-4543-9E1E-E2E318C57450}">
      <dgm:prSet phldrT="[Text]"/>
      <dgm:spPr/>
      <dgm:t>
        <a:bodyPr/>
        <a:lstStyle/>
        <a:p>
          <a:r>
            <a:rPr lang="en-US" dirty="0"/>
            <a:t>Pathways to Wellness</a:t>
          </a:r>
        </a:p>
      </dgm:t>
    </dgm:pt>
    <dgm:pt modelId="{72DFCC49-E5F2-408C-B2EE-4D33FCEEF52E}" type="parTrans" cxnId="{643D1853-9E30-4B41-8E3C-82D5A6271F3D}">
      <dgm:prSet/>
      <dgm:spPr/>
      <dgm:t>
        <a:bodyPr/>
        <a:lstStyle/>
        <a:p>
          <a:endParaRPr lang="en-US"/>
        </a:p>
      </dgm:t>
    </dgm:pt>
    <dgm:pt modelId="{DFECEDB3-5FFB-43D2-ADAE-B54477BE9303}" type="sibTrans" cxnId="{643D1853-9E30-4B41-8E3C-82D5A6271F3D}">
      <dgm:prSet/>
      <dgm:spPr/>
      <dgm:t>
        <a:bodyPr/>
        <a:lstStyle/>
        <a:p>
          <a:endParaRPr lang="en-US"/>
        </a:p>
      </dgm:t>
    </dgm:pt>
    <dgm:pt modelId="{6E2A2A9F-157D-4211-BA55-F77A8A3131A0}">
      <dgm:prSet/>
      <dgm:spPr/>
      <dgm:t>
        <a:bodyPr/>
        <a:lstStyle/>
        <a:p>
          <a:r>
            <a:rPr lang="en-US" dirty="0"/>
            <a:t>Mental Health</a:t>
          </a:r>
        </a:p>
      </dgm:t>
    </dgm:pt>
    <dgm:pt modelId="{B2DE49E0-3C18-4487-A9BF-123D02385D30}" type="parTrans" cxnId="{7C3D4258-37B0-4242-BDA5-38E545A276CB}">
      <dgm:prSet/>
      <dgm:spPr/>
      <dgm:t>
        <a:bodyPr/>
        <a:lstStyle/>
        <a:p>
          <a:endParaRPr lang="en-US"/>
        </a:p>
      </dgm:t>
    </dgm:pt>
    <dgm:pt modelId="{85B0B4A1-3525-4ACD-9C7D-3EFA835819D6}" type="sibTrans" cxnId="{7C3D4258-37B0-4242-BDA5-38E545A276CB}">
      <dgm:prSet/>
      <dgm:spPr/>
      <dgm:t>
        <a:bodyPr/>
        <a:lstStyle/>
        <a:p>
          <a:endParaRPr lang="en-US"/>
        </a:p>
      </dgm:t>
    </dgm:pt>
    <dgm:pt modelId="{5CF6CFC9-9DCE-438B-A11A-2EC239192EC5}">
      <dgm:prSet/>
      <dgm:spPr/>
      <dgm:t>
        <a:bodyPr/>
        <a:lstStyle/>
        <a:p>
          <a:r>
            <a:rPr lang="en-US" dirty="0"/>
            <a:t>Trauma</a:t>
          </a:r>
        </a:p>
      </dgm:t>
    </dgm:pt>
    <dgm:pt modelId="{F4659BE3-EFF7-4222-A581-E471543C11C3}" type="parTrans" cxnId="{4B4F5E49-2A09-42D6-9D49-CB5B76D710D0}">
      <dgm:prSet/>
      <dgm:spPr/>
      <dgm:t>
        <a:bodyPr/>
        <a:lstStyle/>
        <a:p>
          <a:endParaRPr lang="en-US"/>
        </a:p>
      </dgm:t>
    </dgm:pt>
    <dgm:pt modelId="{386562CC-CC2F-4F57-95E1-17A1804D533B}" type="sibTrans" cxnId="{4B4F5E49-2A09-42D6-9D49-CB5B76D710D0}">
      <dgm:prSet/>
      <dgm:spPr/>
      <dgm:t>
        <a:bodyPr/>
        <a:lstStyle/>
        <a:p>
          <a:endParaRPr lang="en-US"/>
        </a:p>
      </dgm:t>
    </dgm:pt>
    <dgm:pt modelId="{2D0A9E83-FFFA-4625-81BD-BBD5ADEADEC4}">
      <dgm:prSet/>
      <dgm:spPr/>
      <dgm:t>
        <a:bodyPr/>
        <a:lstStyle/>
        <a:p>
          <a:r>
            <a:rPr lang="en-US" dirty="0"/>
            <a:t>Language access</a:t>
          </a:r>
        </a:p>
      </dgm:t>
    </dgm:pt>
    <dgm:pt modelId="{FAC7049C-4300-4F95-9C04-4F8DB93F9869}" type="parTrans" cxnId="{77F16242-C71D-460C-B1CC-B03F7AF1F75E}">
      <dgm:prSet/>
      <dgm:spPr/>
      <dgm:t>
        <a:bodyPr/>
        <a:lstStyle/>
        <a:p>
          <a:endParaRPr lang="en-US"/>
        </a:p>
      </dgm:t>
    </dgm:pt>
    <dgm:pt modelId="{90A6DF65-6B3B-47BA-9740-8AB5897D95D0}" type="sibTrans" cxnId="{77F16242-C71D-460C-B1CC-B03F7AF1F75E}">
      <dgm:prSet/>
      <dgm:spPr/>
      <dgm:t>
        <a:bodyPr/>
        <a:lstStyle/>
        <a:p>
          <a:endParaRPr lang="en-US"/>
        </a:p>
      </dgm:t>
    </dgm:pt>
    <dgm:pt modelId="{99196859-3E93-4956-BB82-E90615204BA6}">
      <dgm:prSet/>
      <dgm:spPr/>
      <dgm:t>
        <a:bodyPr/>
        <a:lstStyle/>
        <a:p>
          <a:r>
            <a:rPr lang="en-US" dirty="0"/>
            <a:t>Cultural Competence</a:t>
          </a:r>
        </a:p>
      </dgm:t>
    </dgm:pt>
    <dgm:pt modelId="{89912AAB-B8D8-4EEB-A86B-EF6A6A89EA85}" type="parTrans" cxnId="{A1FD0DDB-B636-4D1D-A0DB-8596B58562C5}">
      <dgm:prSet/>
      <dgm:spPr/>
      <dgm:t>
        <a:bodyPr/>
        <a:lstStyle/>
        <a:p>
          <a:endParaRPr lang="en-US"/>
        </a:p>
      </dgm:t>
    </dgm:pt>
    <dgm:pt modelId="{4E694534-9775-40F7-BB5B-DEC3498516D1}" type="sibTrans" cxnId="{A1FD0DDB-B636-4D1D-A0DB-8596B58562C5}">
      <dgm:prSet/>
      <dgm:spPr/>
      <dgm:t>
        <a:bodyPr/>
        <a:lstStyle/>
        <a:p>
          <a:endParaRPr lang="en-US"/>
        </a:p>
      </dgm:t>
    </dgm:pt>
    <dgm:pt modelId="{F0496538-9B45-4783-80BB-57C9218296EA}" type="pres">
      <dgm:prSet presAssocID="{57F2A2EF-0472-443C-B5B5-D91CC1C14C88}" presName="Name0" presStyleCnt="0">
        <dgm:presLayoutVars>
          <dgm:chMax val="7"/>
          <dgm:chPref val="7"/>
          <dgm:dir/>
        </dgm:presLayoutVars>
      </dgm:prSet>
      <dgm:spPr/>
    </dgm:pt>
    <dgm:pt modelId="{372BDB2D-AC4C-40D4-8BBF-D77D285AF3EB}" type="pres">
      <dgm:prSet presAssocID="{57F2A2EF-0472-443C-B5B5-D91CC1C14C88}" presName="Name1" presStyleCnt="0"/>
      <dgm:spPr/>
    </dgm:pt>
    <dgm:pt modelId="{92DA0476-B418-4BF4-AA2D-477318F7FE19}" type="pres">
      <dgm:prSet presAssocID="{57F2A2EF-0472-443C-B5B5-D91CC1C14C88}" presName="cycle" presStyleCnt="0"/>
      <dgm:spPr/>
    </dgm:pt>
    <dgm:pt modelId="{6D5EFEFC-8241-40E0-84B5-C3ED1A891D71}" type="pres">
      <dgm:prSet presAssocID="{57F2A2EF-0472-443C-B5B5-D91CC1C14C88}" presName="srcNode" presStyleLbl="node1" presStyleIdx="0" presStyleCnt="7"/>
      <dgm:spPr/>
    </dgm:pt>
    <dgm:pt modelId="{39DF345E-829D-4B53-8960-BDDF69D38C77}" type="pres">
      <dgm:prSet presAssocID="{57F2A2EF-0472-443C-B5B5-D91CC1C14C88}" presName="conn" presStyleLbl="parChTrans1D2" presStyleIdx="0" presStyleCnt="1"/>
      <dgm:spPr/>
    </dgm:pt>
    <dgm:pt modelId="{0BB82939-DCF3-49D8-88AE-BC4D10E1C27B}" type="pres">
      <dgm:prSet presAssocID="{57F2A2EF-0472-443C-B5B5-D91CC1C14C88}" presName="extraNode" presStyleLbl="node1" presStyleIdx="0" presStyleCnt="7"/>
      <dgm:spPr/>
    </dgm:pt>
    <dgm:pt modelId="{C4B948AC-E2A9-4159-844C-DDAF75A5D654}" type="pres">
      <dgm:prSet presAssocID="{57F2A2EF-0472-443C-B5B5-D91CC1C14C88}" presName="dstNode" presStyleLbl="node1" presStyleIdx="0" presStyleCnt="7"/>
      <dgm:spPr/>
    </dgm:pt>
    <dgm:pt modelId="{6A439019-ADD5-416E-B945-8D9DC93E8488}" type="pres">
      <dgm:prSet presAssocID="{5CF6CFC9-9DCE-438B-A11A-2EC239192EC5}" presName="text_1" presStyleLbl="node1" presStyleIdx="0" presStyleCnt="7">
        <dgm:presLayoutVars>
          <dgm:bulletEnabled val="1"/>
        </dgm:presLayoutVars>
      </dgm:prSet>
      <dgm:spPr/>
    </dgm:pt>
    <dgm:pt modelId="{148EE36A-1DFF-404A-99F4-2C79FCCD801E}" type="pres">
      <dgm:prSet presAssocID="{5CF6CFC9-9DCE-438B-A11A-2EC239192EC5}" presName="accent_1" presStyleCnt="0"/>
      <dgm:spPr/>
    </dgm:pt>
    <dgm:pt modelId="{B1C3434D-9037-44E5-A374-3A6D3F883BFC}" type="pres">
      <dgm:prSet presAssocID="{5CF6CFC9-9DCE-438B-A11A-2EC239192EC5}" presName="accentRepeatNode" presStyleLbl="solidFgAcc1" presStyleIdx="0" presStyleCnt="7"/>
      <dgm:spPr/>
    </dgm:pt>
    <dgm:pt modelId="{E6239E9F-53B8-4E9E-B343-EC5646DADD85}" type="pres">
      <dgm:prSet presAssocID="{6E2A2A9F-157D-4211-BA55-F77A8A3131A0}" presName="text_2" presStyleLbl="node1" presStyleIdx="1" presStyleCnt="7">
        <dgm:presLayoutVars>
          <dgm:bulletEnabled val="1"/>
        </dgm:presLayoutVars>
      </dgm:prSet>
      <dgm:spPr/>
    </dgm:pt>
    <dgm:pt modelId="{D5D626BF-65E5-4E42-8C68-1CB25259E548}" type="pres">
      <dgm:prSet presAssocID="{6E2A2A9F-157D-4211-BA55-F77A8A3131A0}" presName="accent_2" presStyleCnt="0"/>
      <dgm:spPr/>
    </dgm:pt>
    <dgm:pt modelId="{C188ED3B-A32C-4D5F-BF95-D83FD29FC170}" type="pres">
      <dgm:prSet presAssocID="{6E2A2A9F-157D-4211-BA55-F77A8A3131A0}" presName="accentRepeatNode" presStyleLbl="solidFgAcc1" presStyleIdx="1" presStyleCnt="7"/>
      <dgm:spPr/>
    </dgm:pt>
    <dgm:pt modelId="{F6989012-205F-4162-AB77-D524BBD0532D}" type="pres">
      <dgm:prSet presAssocID="{40F3A408-C3FC-4A00-937C-44131E5CA3C2}" presName="text_3" presStyleLbl="node1" presStyleIdx="2" presStyleCnt="7">
        <dgm:presLayoutVars>
          <dgm:bulletEnabled val="1"/>
        </dgm:presLayoutVars>
      </dgm:prSet>
      <dgm:spPr/>
    </dgm:pt>
    <dgm:pt modelId="{93AA96AB-1119-43F1-94AB-D1B54A119012}" type="pres">
      <dgm:prSet presAssocID="{40F3A408-C3FC-4A00-937C-44131E5CA3C2}" presName="accent_3" presStyleCnt="0"/>
      <dgm:spPr/>
    </dgm:pt>
    <dgm:pt modelId="{9456A26C-FD4A-451C-AEB4-2A55756B0E49}" type="pres">
      <dgm:prSet presAssocID="{40F3A408-C3FC-4A00-937C-44131E5CA3C2}" presName="accentRepeatNode" presStyleLbl="solidFgAcc1" presStyleIdx="2" presStyleCnt="7"/>
      <dgm:spPr/>
    </dgm:pt>
    <dgm:pt modelId="{05E7E47C-E27D-464C-A7D0-D7443BA723DB}" type="pres">
      <dgm:prSet presAssocID="{66AE57FB-F3EC-4F8D-ACA8-329C64AEE7BD}" presName="text_4" presStyleLbl="node1" presStyleIdx="3" presStyleCnt="7">
        <dgm:presLayoutVars>
          <dgm:bulletEnabled val="1"/>
        </dgm:presLayoutVars>
      </dgm:prSet>
      <dgm:spPr/>
    </dgm:pt>
    <dgm:pt modelId="{3204D4BC-3DDC-4389-8F0E-0A9533577065}" type="pres">
      <dgm:prSet presAssocID="{66AE57FB-F3EC-4F8D-ACA8-329C64AEE7BD}" presName="accent_4" presStyleCnt="0"/>
      <dgm:spPr/>
    </dgm:pt>
    <dgm:pt modelId="{07E96D13-E778-4631-AD86-0ECC248161C8}" type="pres">
      <dgm:prSet presAssocID="{66AE57FB-F3EC-4F8D-ACA8-329C64AEE7BD}" presName="accentRepeatNode" presStyleLbl="solidFgAcc1" presStyleIdx="3" presStyleCnt="7"/>
      <dgm:spPr/>
    </dgm:pt>
    <dgm:pt modelId="{861AE0CF-C3EA-4FD8-9223-AB3DF29D07D4}" type="pres">
      <dgm:prSet presAssocID="{9E1AA54E-07BB-4543-9E1E-E2E318C57450}" presName="text_5" presStyleLbl="node1" presStyleIdx="4" presStyleCnt="7">
        <dgm:presLayoutVars>
          <dgm:bulletEnabled val="1"/>
        </dgm:presLayoutVars>
      </dgm:prSet>
      <dgm:spPr/>
    </dgm:pt>
    <dgm:pt modelId="{D3F3A372-7652-461F-86E8-497CB88444CD}" type="pres">
      <dgm:prSet presAssocID="{9E1AA54E-07BB-4543-9E1E-E2E318C57450}" presName="accent_5" presStyleCnt="0"/>
      <dgm:spPr/>
    </dgm:pt>
    <dgm:pt modelId="{74A8B6C7-F611-4DEF-A836-1EA49FAB693B}" type="pres">
      <dgm:prSet presAssocID="{9E1AA54E-07BB-4543-9E1E-E2E318C57450}" presName="accentRepeatNode" presStyleLbl="solidFgAcc1" presStyleIdx="4" presStyleCnt="7"/>
      <dgm:spPr/>
    </dgm:pt>
    <dgm:pt modelId="{E68B501C-EEFC-457C-B7DF-B9237C5D72AF}" type="pres">
      <dgm:prSet presAssocID="{2D0A9E83-FFFA-4625-81BD-BBD5ADEADEC4}" presName="text_6" presStyleLbl="node1" presStyleIdx="5" presStyleCnt="7">
        <dgm:presLayoutVars>
          <dgm:bulletEnabled val="1"/>
        </dgm:presLayoutVars>
      </dgm:prSet>
      <dgm:spPr/>
    </dgm:pt>
    <dgm:pt modelId="{7EE5FD48-3A6A-45BC-BA59-748C19FA1272}" type="pres">
      <dgm:prSet presAssocID="{2D0A9E83-FFFA-4625-81BD-BBD5ADEADEC4}" presName="accent_6" presStyleCnt="0"/>
      <dgm:spPr/>
    </dgm:pt>
    <dgm:pt modelId="{0F8A2DAF-EA7D-4932-AEE2-3EF5D17A4FB9}" type="pres">
      <dgm:prSet presAssocID="{2D0A9E83-FFFA-4625-81BD-BBD5ADEADEC4}" presName="accentRepeatNode" presStyleLbl="solidFgAcc1" presStyleIdx="5" presStyleCnt="7"/>
      <dgm:spPr/>
    </dgm:pt>
    <dgm:pt modelId="{4BE3DF38-026D-4C89-975A-7ACD1CCEE61A}" type="pres">
      <dgm:prSet presAssocID="{99196859-3E93-4956-BB82-E90615204BA6}" presName="text_7" presStyleLbl="node1" presStyleIdx="6" presStyleCnt="7">
        <dgm:presLayoutVars>
          <dgm:bulletEnabled val="1"/>
        </dgm:presLayoutVars>
      </dgm:prSet>
      <dgm:spPr/>
    </dgm:pt>
    <dgm:pt modelId="{87F5AB99-00FA-4E85-B3AD-5E37F0B3A8F8}" type="pres">
      <dgm:prSet presAssocID="{99196859-3E93-4956-BB82-E90615204BA6}" presName="accent_7" presStyleCnt="0"/>
      <dgm:spPr/>
    </dgm:pt>
    <dgm:pt modelId="{97FCC11F-BD59-4920-BE67-571BCEC26815}" type="pres">
      <dgm:prSet presAssocID="{99196859-3E93-4956-BB82-E90615204BA6}" presName="accentRepeatNode" presStyleLbl="solidFgAcc1" presStyleIdx="6" presStyleCnt="7"/>
      <dgm:spPr/>
    </dgm:pt>
  </dgm:ptLst>
  <dgm:cxnLst>
    <dgm:cxn modelId="{3459C501-AED2-4503-95DE-E0078A1626EB}" type="presOf" srcId="{9E1AA54E-07BB-4543-9E1E-E2E318C57450}" destId="{861AE0CF-C3EA-4FD8-9223-AB3DF29D07D4}" srcOrd="0" destOrd="0" presId="urn:microsoft.com/office/officeart/2008/layout/VerticalCurvedList"/>
    <dgm:cxn modelId="{1481CB16-2195-4363-978F-74E41B48BC35}" type="presOf" srcId="{5CF6CFC9-9DCE-438B-A11A-2EC239192EC5}" destId="{6A439019-ADD5-416E-B945-8D9DC93E8488}" srcOrd="0" destOrd="0" presId="urn:microsoft.com/office/officeart/2008/layout/VerticalCurvedList"/>
    <dgm:cxn modelId="{AF07341D-C3FA-4012-A16F-9F77DE41A5C8}" type="presOf" srcId="{99196859-3E93-4956-BB82-E90615204BA6}" destId="{4BE3DF38-026D-4C89-975A-7ACD1CCEE61A}" srcOrd="0" destOrd="0" presId="urn:microsoft.com/office/officeart/2008/layout/VerticalCurvedList"/>
    <dgm:cxn modelId="{665BC03D-1FDF-44CB-8DF1-537DB011812E}" srcId="{57F2A2EF-0472-443C-B5B5-D91CC1C14C88}" destId="{66AE57FB-F3EC-4F8D-ACA8-329C64AEE7BD}" srcOrd="3" destOrd="0" parTransId="{E2F6C194-E24A-42D1-9ACE-24512ADE9E3B}" sibTransId="{7CB696D2-52D1-4E13-8F99-6D14B96E1658}"/>
    <dgm:cxn modelId="{77F16242-C71D-460C-B1CC-B03F7AF1F75E}" srcId="{57F2A2EF-0472-443C-B5B5-D91CC1C14C88}" destId="{2D0A9E83-FFFA-4625-81BD-BBD5ADEADEC4}" srcOrd="5" destOrd="0" parTransId="{FAC7049C-4300-4F95-9C04-4F8DB93F9869}" sibTransId="{90A6DF65-6B3B-47BA-9740-8AB5897D95D0}"/>
    <dgm:cxn modelId="{2A450C67-4680-47B9-946C-C8E19250C250}" type="presOf" srcId="{40F3A408-C3FC-4A00-937C-44131E5CA3C2}" destId="{F6989012-205F-4162-AB77-D524BBD0532D}" srcOrd="0" destOrd="0" presId="urn:microsoft.com/office/officeart/2008/layout/VerticalCurvedList"/>
    <dgm:cxn modelId="{4D57FA68-C9F5-476A-A55B-DD5CFE363B19}" srcId="{57F2A2EF-0472-443C-B5B5-D91CC1C14C88}" destId="{40F3A408-C3FC-4A00-937C-44131E5CA3C2}" srcOrd="2" destOrd="0" parTransId="{6901B653-D4D8-4845-B0D9-228C6EE74A0C}" sibTransId="{FE6833BB-0A27-4657-84A5-9496E92F1D31}"/>
    <dgm:cxn modelId="{4B4F5E49-2A09-42D6-9D49-CB5B76D710D0}" srcId="{57F2A2EF-0472-443C-B5B5-D91CC1C14C88}" destId="{5CF6CFC9-9DCE-438B-A11A-2EC239192EC5}" srcOrd="0" destOrd="0" parTransId="{F4659BE3-EFF7-4222-A581-E471543C11C3}" sibTransId="{386562CC-CC2F-4F57-95E1-17A1804D533B}"/>
    <dgm:cxn modelId="{643D1853-9E30-4B41-8E3C-82D5A6271F3D}" srcId="{57F2A2EF-0472-443C-B5B5-D91CC1C14C88}" destId="{9E1AA54E-07BB-4543-9E1E-E2E318C57450}" srcOrd="4" destOrd="0" parTransId="{72DFCC49-E5F2-408C-B2EE-4D33FCEEF52E}" sibTransId="{DFECEDB3-5FFB-43D2-ADAE-B54477BE9303}"/>
    <dgm:cxn modelId="{7C3D4258-37B0-4242-BDA5-38E545A276CB}" srcId="{57F2A2EF-0472-443C-B5B5-D91CC1C14C88}" destId="{6E2A2A9F-157D-4211-BA55-F77A8A3131A0}" srcOrd="1" destOrd="0" parTransId="{B2DE49E0-3C18-4487-A9BF-123D02385D30}" sibTransId="{85B0B4A1-3525-4ACD-9C7D-3EFA835819D6}"/>
    <dgm:cxn modelId="{B868FD7F-74B4-4B30-9951-BB9083FE6E4F}" type="presOf" srcId="{6E2A2A9F-157D-4211-BA55-F77A8A3131A0}" destId="{E6239E9F-53B8-4E9E-B343-EC5646DADD85}" srcOrd="0" destOrd="0" presId="urn:microsoft.com/office/officeart/2008/layout/VerticalCurvedList"/>
    <dgm:cxn modelId="{0343AE96-243E-4A9C-9DAB-8DE51019260C}" type="presOf" srcId="{57F2A2EF-0472-443C-B5B5-D91CC1C14C88}" destId="{F0496538-9B45-4783-80BB-57C9218296EA}" srcOrd="0" destOrd="0" presId="urn:microsoft.com/office/officeart/2008/layout/VerticalCurvedList"/>
    <dgm:cxn modelId="{16683F9B-7210-48FC-A1FB-BA69575EF71C}" type="presOf" srcId="{66AE57FB-F3EC-4F8D-ACA8-329C64AEE7BD}" destId="{05E7E47C-E27D-464C-A7D0-D7443BA723DB}" srcOrd="0" destOrd="0" presId="urn:microsoft.com/office/officeart/2008/layout/VerticalCurvedList"/>
    <dgm:cxn modelId="{8C3908B1-5043-4571-BC05-36AA7742DFBC}" type="presOf" srcId="{2D0A9E83-FFFA-4625-81BD-BBD5ADEADEC4}" destId="{E68B501C-EEFC-457C-B7DF-B9237C5D72AF}" srcOrd="0" destOrd="0" presId="urn:microsoft.com/office/officeart/2008/layout/VerticalCurvedList"/>
    <dgm:cxn modelId="{A1FD0DDB-B636-4D1D-A0DB-8596B58562C5}" srcId="{57F2A2EF-0472-443C-B5B5-D91CC1C14C88}" destId="{99196859-3E93-4956-BB82-E90615204BA6}" srcOrd="6" destOrd="0" parTransId="{89912AAB-B8D8-4EEB-A86B-EF6A6A89EA85}" sibTransId="{4E694534-9775-40F7-BB5B-DEC3498516D1}"/>
    <dgm:cxn modelId="{F3286BEF-480B-4E51-9234-242D00F18831}" type="presOf" srcId="{386562CC-CC2F-4F57-95E1-17A1804D533B}" destId="{39DF345E-829D-4B53-8960-BDDF69D38C77}" srcOrd="0" destOrd="0" presId="urn:microsoft.com/office/officeart/2008/layout/VerticalCurvedList"/>
    <dgm:cxn modelId="{1419DF29-87EA-48B0-B9A1-F5D678EF17DE}" type="presParOf" srcId="{F0496538-9B45-4783-80BB-57C9218296EA}" destId="{372BDB2D-AC4C-40D4-8BBF-D77D285AF3EB}" srcOrd="0" destOrd="0" presId="urn:microsoft.com/office/officeart/2008/layout/VerticalCurvedList"/>
    <dgm:cxn modelId="{51FD03D9-9C24-42D7-976A-836A3CFE8375}" type="presParOf" srcId="{372BDB2D-AC4C-40D4-8BBF-D77D285AF3EB}" destId="{92DA0476-B418-4BF4-AA2D-477318F7FE19}" srcOrd="0" destOrd="0" presId="urn:microsoft.com/office/officeart/2008/layout/VerticalCurvedList"/>
    <dgm:cxn modelId="{51668310-34AA-46AB-8ACC-88C7AD27D999}" type="presParOf" srcId="{92DA0476-B418-4BF4-AA2D-477318F7FE19}" destId="{6D5EFEFC-8241-40E0-84B5-C3ED1A891D71}" srcOrd="0" destOrd="0" presId="urn:microsoft.com/office/officeart/2008/layout/VerticalCurvedList"/>
    <dgm:cxn modelId="{7E76CAB1-B1C6-42C9-8D1C-698E857D2077}" type="presParOf" srcId="{92DA0476-B418-4BF4-AA2D-477318F7FE19}" destId="{39DF345E-829D-4B53-8960-BDDF69D38C77}" srcOrd="1" destOrd="0" presId="urn:microsoft.com/office/officeart/2008/layout/VerticalCurvedList"/>
    <dgm:cxn modelId="{911280EA-8828-456C-9208-277DC3F8D5D9}" type="presParOf" srcId="{92DA0476-B418-4BF4-AA2D-477318F7FE19}" destId="{0BB82939-DCF3-49D8-88AE-BC4D10E1C27B}" srcOrd="2" destOrd="0" presId="urn:microsoft.com/office/officeart/2008/layout/VerticalCurvedList"/>
    <dgm:cxn modelId="{DFB1DAF1-F5C9-41F1-B07D-84A800A292F2}" type="presParOf" srcId="{92DA0476-B418-4BF4-AA2D-477318F7FE19}" destId="{C4B948AC-E2A9-4159-844C-DDAF75A5D654}" srcOrd="3" destOrd="0" presId="urn:microsoft.com/office/officeart/2008/layout/VerticalCurvedList"/>
    <dgm:cxn modelId="{CBD02419-C3CA-4D20-917B-D5BED5AE0235}" type="presParOf" srcId="{372BDB2D-AC4C-40D4-8BBF-D77D285AF3EB}" destId="{6A439019-ADD5-416E-B945-8D9DC93E8488}" srcOrd="1" destOrd="0" presId="urn:microsoft.com/office/officeart/2008/layout/VerticalCurvedList"/>
    <dgm:cxn modelId="{E709098C-A918-4113-8745-531D37F20971}" type="presParOf" srcId="{372BDB2D-AC4C-40D4-8BBF-D77D285AF3EB}" destId="{148EE36A-1DFF-404A-99F4-2C79FCCD801E}" srcOrd="2" destOrd="0" presId="urn:microsoft.com/office/officeart/2008/layout/VerticalCurvedList"/>
    <dgm:cxn modelId="{EEC81DA9-B4E3-4853-A868-E288546BE8ED}" type="presParOf" srcId="{148EE36A-1DFF-404A-99F4-2C79FCCD801E}" destId="{B1C3434D-9037-44E5-A374-3A6D3F883BFC}" srcOrd="0" destOrd="0" presId="urn:microsoft.com/office/officeart/2008/layout/VerticalCurvedList"/>
    <dgm:cxn modelId="{00456F55-578D-4446-9697-35872BE83335}" type="presParOf" srcId="{372BDB2D-AC4C-40D4-8BBF-D77D285AF3EB}" destId="{E6239E9F-53B8-4E9E-B343-EC5646DADD85}" srcOrd="3" destOrd="0" presId="urn:microsoft.com/office/officeart/2008/layout/VerticalCurvedList"/>
    <dgm:cxn modelId="{57B1FC84-EB64-42AC-836E-EA9773652411}" type="presParOf" srcId="{372BDB2D-AC4C-40D4-8BBF-D77D285AF3EB}" destId="{D5D626BF-65E5-4E42-8C68-1CB25259E548}" srcOrd="4" destOrd="0" presId="urn:microsoft.com/office/officeart/2008/layout/VerticalCurvedList"/>
    <dgm:cxn modelId="{3131922B-A60B-4CC3-99B9-CB7A91312ADA}" type="presParOf" srcId="{D5D626BF-65E5-4E42-8C68-1CB25259E548}" destId="{C188ED3B-A32C-4D5F-BF95-D83FD29FC170}" srcOrd="0" destOrd="0" presId="urn:microsoft.com/office/officeart/2008/layout/VerticalCurvedList"/>
    <dgm:cxn modelId="{9827A8AE-467A-4179-8464-6F8E5577B7AA}" type="presParOf" srcId="{372BDB2D-AC4C-40D4-8BBF-D77D285AF3EB}" destId="{F6989012-205F-4162-AB77-D524BBD0532D}" srcOrd="5" destOrd="0" presId="urn:microsoft.com/office/officeart/2008/layout/VerticalCurvedList"/>
    <dgm:cxn modelId="{36F322C0-8542-4ABE-A8EA-115505749701}" type="presParOf" srcId="{372BDB2D-AC4C-40D4-8BBF-D77D285AF3EB}" destId="{93AA96AB-1119-43F1-94AB-D1B54A119012}" srcOrd="6" destOrd="0" presId="urn:microsoft.com/office/officeart/2008/layout/VerticalCurvedList"/>
    <dgm:cxn modelId="{33B89B0A-6888-4AB7-909D-131C609E1F87}" type="presParOf" srcId="{93AA96AB-1119-43F1-94AB-D1B54A119012}" destId="{9456A26C-FD4A-451C-AEB4-2A55756B0E49}" srcOrd="0" destOrd="0" presId="urn:microsoft.com/office/officeart/2008/layout/VerticalCurvedList"/>
    <dgm:cxn modelId="{52CEF205-1F89-496B-ABB9-A386E4F20BDD}" type="presParOf" srcId="{372BDB2D-AC4C-40D4-8BBF-D77D285AF3EB}" destId="{05E7E47C-E27D-464C-A7D0-D7443BA723DB}" srcOrd="7" destOrd="0" presId="urn:microsoft.com/office/officeart/2008/layout/VerticalCurvedList"/>
    <dgm:cxn modelId="{AD87CBAA-FF70-4279-80FA-9073A17F6864}" type="presParOf" srcId="{372BDB2D-AC4C-40D4-8BBF-D77D285AF3EB}" destId="{3204D4BC-3DDC-4389-8F0E-0A9533577065}" srcOrd="8" destOrd="0" presId="urn:microsoft.com/office/officeart/2008/layout/VerticalCurvedList"/>
    <dgm:cxn modelId="{98A29468-8262-4025-8D6A-BA2EC84C620E}" type="presParOf" srcId="{3204D4BC-3DDC-4389-8F0E-0A9533577065}" destId="{07E96D13-E778-4631-AD86-0ECC248161C8}" srcOrd="0" destOrd="0" presId="urn:microsoft.com/office/officeart/2008/layout/VerticalCurvedList"/>
    <dgm:cxn modelId="{55BB4020-6FB7-4426-AFAD-B4D0858D0E29}" type="presParOf" srcId="{372BDB2D-AC4C-40D4-8BBF-D77D285AF3EB}" destId="{861AE0CF-C3EA-4FD8-9223-AB3DF29D07D4}" srcOrd="9" destOrd="0" presId="urn:microsoft.com/office/officeart/2008/layout/VerticalCurvedList"/>
    <dgm:cxn modelId="{295B0FF4-C709-4284-B655-0821309E1AD6}" type="presParOf" srcId="{372BDB2D-AC4C-40D4-8BBF-D77D285AF3EB}" destId="{D3F3A372-7652-461F-86E8-497CB88444CD}" srcOrd="10" destOrd="0" presId="urn:microsoft.com/office/officeart/2008/layout/VerticalCurvedList"/>
    <dgm:cxn modelId="{8171A67C-1B57-4EA5-9EEA-07AC50D93731}" type="presParOf" srcId="{D3F3A372-7652-461F-86E8-497CB88444CD}" destId="{74A8B6C7-F611-4DEF-A836-1EA49FAB693B}" srcOrd="0" destOrd="0" presId="urn:microsoft.com/office/officeart/2008/layout/VerticalCurvedList"/>
    <dgm:cxn modelId="{8D6AA377-224D-467A-B4AB-1CE6CBA28E85}" type="presParOf" srcId="{372BDB2D-AC4C-40D4-8BBF-D77D285AF3EB}" destId="{E68B501C-EEFC-457C-B7DF-B9237C5D72AF}" srcOrd="11" destOrd="0" presId="urn:microsoft.com/office/officeart/2008/layout/VerticalCurvedList"/>
    <dgm:cxn modelId="{17C2499D-DFC6-4B4C-8516-768C21F200CD}" type="presParOf" srcId="{372BDB2D-AC4C-40D4-8BBF-D77D285AF3EB}" destId="{7EE5FD48-3A6A-45BC-BA59-748C19FA1272}" srcOrd="12" destOrd="0" presId="urn:microsoft.com/office/officeart/2008/layout/VerticalCurvedList"/>
    <dgm:cxn modelId="{1A6EAC85-A463-498D-BDD8-EFA6268604DA}" type="presParOf" srcId="{7EE5FD48-3A6A-45BC-BA59-748C19FA1272}" destId="{0F8A2DAF-EA7D-4932-AEE2-3EF5D17A4FB9}" srcOrd="0" destOrd="0" presId="urn:microsoft.com/office/officeart/2008/layout/VerticalCurvedList"/>
    <dgm:cxn modelId="{02F1A0F1-9B3B-4129-B80B-E7C91C4456CF}" type="presParOf" srcId="{372BDB2D-AC4C-40D4-8BBF-D77D285AF3EB}" destId="{4BE3DF38-026D-4C89-975A-7ACD1CCEE61A}" srcOrd="13" destOrd="0" presId="urn:microsoft.com/office/officeart/2008/layout/VerticalCurvedList"/>
    <dgm:cxn modelId="{5C8C33DA-2ABC-4580-BF72-25300DAE6F21}" type="presParOf" srcId="{372BDB2D-AC4C-40D4-8BBF-D77D285AF3EB}" destId="{87F5AB99-00FA-4E85-B3AD-5E37F0B3A8F8}" srcOrd="14" destOrd="0" presId="urn:microsoft.com/office/officeart/2008/layout/VerticalCurvedList"/>
    <dgm:cxn modelId="{35AED889-88D3-4FD3-A4F1-9718D3DB4821}" type="presParOf" srcId="{87F5AB99-00FA-4E85-B3AD-5E37F0B3A8F8}" destId="{97FCC11F-BD59-4920-BE67-571BCEC268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670CD-13A8-4CBC-8F0D-F18E13EB3FFD}">
      <dsp:nvSpPr>
        <dsp:cNvPr id="0" name=""/>
        <dsp:cNvSpPr/>
      </dsp:nvSpPr>
      <dsp:spPr>
        <a:xfrm>
          <a:off x="617219" y="0"/>
          <a:ext cx="6995159" cy="170074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B6005-2E02-45A9-8DBA-93E1911C8E2F}">
      <dsp:nvSpPr>
        <dsp:cNvPr id="0" name=""/>
        <dsp:cNvSpPr/>
      </dsp:nvSpPr>
      <dsp:spPr>
        <a:xfrm>
          <a:off x="278874" y="510222"/>
          <a:ext cx="2468879" cy="680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Federal Office of Refugee Resettlement</a:t>
          </a:r>
        </a:p>
      </dsp:txBody>
      <dsp:txXfrm>
        <a:off x="312083" y="543431"/>
        <a:ext cx="2402461" cy="613879"/>
      </dsp:txXfrm>
    </dsp:sp>
    <dsp:sp modelId="{6230BFD9-153F-4CA3-8A0B-AB9A03304CD3}">
      <dsp:nvSpPr>
        <dsp:cNvPr id="0" name=""/>
        <dsp:cNvSpPr/>
      </dsp:nvSpPr>
      <dsp:spPr>
        <a:xfrm>
          <a:off x="2880359" y="510222"/>
          <a:ext cx="2468879" cy="680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State Office of Refugee Resettlement </a:t>
          </a:r>
        </a:p>
      </dsp:txBody>
      <dsp:txXfrm>
        <a:off x="2913568" y="543431"/>
        <a:ext cx="2402461" cy="613879"/>
      </dsp:txXfrm>
    </dsp:sp>
    <dsp:sp modelId="{21C23AEC-C098-4B74-9C82-11F009040580}">
      <dsp:nvSpPr>
        <dsp:cNvPr id="0" name=""/>
        <dsp:cNvSpPr/>
      </dsp:nvSpPr>
      <dsp:spPr>
        <a:xfrm>
          <a:off x="5481845" y="510222"/>
          <a:ext cx="2468879" cy="680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Refugee Resettlement by Local Agencies</a:t>
          </a:r>
        </a:p>
      </dsp:txBody>
      <dsp:txXfrm>
        <a:off x="5515054" y="543431"/>
        <a:ext cx="2402461" cy="613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F345E-829D-4B53-8960-BDDF69D38C77}">
      <dsp:nvSpPr>
        <dsp:cNvPr id="0" name=""/>
        <dsp:cNvSpPr/>
      </dsp:nvSpPr>
      <dsp:spPr>
        <a:xfrm>
          <a:off x="-456472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39019-ADD5-416E-B945-8D9DC93E8488}">
      <dsp:nvSpPr>
        <dsp:cNvPr id="0" name=""/>
        <dsp:cNvSpPr/>
      </dsp:nvSpPr>
      <dsp:spPr>
        <a:xfrm>
          <a:off x="283307" y="183594"/>
          <a:ext cx="3701376" cy="367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Trauma</a:t>
          </a:r>
        </a:p>
      </dsp:txBody>
      <dsp:txXfrm>
        <a:off x="283307" y="183594"/>
        <a:ext cx="3701376" cy="367027"/>
      </dsp:txXfrm>
    </dsp:sp>
    <dsp:sp modelId="{B1C3434D-9037-44E5-A374-3A6D3F883BFC}">
      <dsp:nvSpPr>
        <dsp:cNvPr id="0" name=""/>
        <dsp:cNvSpPr/>
      </dsp:nvSpPr>
      <dsp:spPr>
        <a:xfrm>
          <a:off x="53915" y="137716"/>
          <a:ext cx="458784" cy="458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39E9F-53B8-4E9E-B343-EC5646DADD85}">
      <dsp:nvSpPr>
        <dsp:cNvPr id="0" name=""/>
        <dsp:cNvSpPr/>
      </dsp:nvSpPr>
      <dsp:spPr>
        <a:xfrm>
          <a:off x="615684" y="734459"/>
          <a:ext cx="3369000" cy="367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Mental Health</a:t>
          </a:r>
        </a:p>
      </dsp:txBody>
      <dsp:txXfrm>
        <a:off x="615684" y="734459"/>
        <a:ext cx="3369000" cy="367027"/>
      </dsp:txXfrm>
    </dsp:sp>
    <dsp:sp modelId="{C188ED3B-A32C-4D5F-BF95-D83FD29FC170}">
      <dsp:nvSpPr>
        <dsp:cNvPr id="0" name=""/>
        <dsp:cNvSpPr/>
      </dsp:nvSpPr>
      <dsp:spPr>
        <a:xfrm>
          <a:off x="386292" y="688581"/>
          <a:ext cx="458784" cy="458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89012-205F-4162-AB77-D524BBD0532D}">
      <dsp:nvSpPr>
        <dsp:cNvPr id="0" name=""/>
        <dsp:cNvSpPr/>
      </dsp:nvSpPr>
      <dsp:spPr>
        <a:xfrm>
          <a:off x="797825" y="1284920"/>
          <a:ext cx="3186859" cy="367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Capacity Building</a:t>
          </a:r>
        </a:p>
      </dsp:txBody>
      <dsp:txXfrm>
        <a:off x="797825" y="1284920"/>
        <a:ext cx="3186859" cy="367027"/>
      </dsp:txXfrm>
    </dsp:sp>
    <dsp:sp modelId="{9456A26C-FD4A-451C-AEB4-2A55756B0E49}">
      <dsp:nvSpPr>
        <dsp:cNvPr id="0" name=""/>
        <dsp:cNvSpPr/>
      </dsp:nvSpPr>
      <dsp:spPr>
        <a:xfrm>
          <a:off x="568432" y="1239042"/>
          <a:ext cx="458784" cy="458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7E47C-E27D-464C-A7D0-D7443BA723DB}">
      <dsp:nvSpPr>
        <dsp:cNvPr id="0" name=""/>
        <dsp:cNvSpPr/>
      </dsp:nvSpPr>
      <dsp:spPr>
        <a:xfrm>
          <a:off x="855981" y="1835786"/>
          <a:ext cx="3128703" cy="367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Community-based Leadership</a:t>
          </a:r>
        </a:p>
      </dsp:txBody>
      <dsp:txXfrm>
        <a:off x="855981" y="1835786"/>
        <a:ext cx="3128703" cy="367027"/>
      </dsp:txXfrm>
    </dsp:sp>
    <dsp:sp modelId="{07E96D13-E778-4631-AD86-0ECC248161C8}">
      <dsp:nvSpPr>
        <dsp:cNvPr id="0" name=""/>
        <dsp:cNvSpPr/>
      </dsp:nvSpPr>
      <dsp:spPr>
        <a:xfrm>
          <a:off x="626588" y="1789907"/>
          <a:ext cx="458784" cy="458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AE0CF-C3EA-4FD8-9223-AB3DF29D07D4}">
      <dsp:nvSpPr>
        <dsp:cNvPr id="0" name=""/>
        <dsp:cNvSpPr/>
      </dsp:nvSpPr>
      <dsp:spPr>
        <a:xfrm>
          <a:off x="797825" y="2386651"/>
          <a:ext cx="3186859" cy="367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Pathways to Wellness</a:t>
          </a:r>
        </a:p>
      </dsp:txBody>
      <dsp:txXfrm>
        <a:off x="797825" y="2386651"/>
        <a:ext cx="3186859" cy="367027"/>
      </dsp:txXfrm>
    </dsp:sp>
    <dsp:sp modelId="{74A8B6C7-F611-4DEF-A836-1EA49FAB693B}">
      <dsp:nvSpPr>
        <dsp:cNvPr id="0" name=""/>
        <dsp:cNvSpPr/>
      </dsp:nvSpPr>
      <dsp:spPr>
        <a:xfrm>
          <a:off x="568432" y="2340772"/>
          <a:ext cx="458784" cy="458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B501C-EEFC-457C-B7DF-B9237C5D72AF}">
      <dsp:nvSpPr>
        <dsp:cNvPr id="0" name=""/>
        <dsp:cNvSpPr/>
      </dsp:nvSpPr>
      <dsp:spPr>
        <a:xfrm>
          <a:off x="615684" y="2937112"/>
          <a:ext cx="3369000" cy="367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Language access</a:t>
          </a:r>
        </a:p>
      </dsp:txBody>
      <dsp:txXfrm>
        <a:off x="615684" y="2937112"/>
        <a:ext cx="3369000" cy="367027"/>
      </dsp:txXfrm>
    </dsp:sp>
    <dsp:sp modelId="{0F8A2DAF-EA7D-4932-AEE2-3EF5D17A4FB9}">
      <dsp:nvSpPr>
        <dsp:cNvPr id="0" name=""/>
        <dsp:cNvSpPr/>
      </dsp:nvSpPr>
      <dsp:spPr>
        <a:xfrm>
          <a:off x="386292" y="2891233"/>
          <a:ext cx="458784" cy="458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3DF38-026D-4C89-975A-7ACD1CCEE61A}">
      <dsp:nvSpPr>
        <dsp:cNvPr id="0" name=""/>
        <dsp:cNvSpPr/>
      </dsp:nvSpPr>
      <dsp:spPr>
        <a:xfrm>
          <a:off x="283307" y="3487977"/>
          <a:ext cx="3701376" cy="367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3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Cultural Competence</a:t>
          </a:r>
        </a:p>
      </dsp:txBody>
      <dsp:txXfrm>
        <a:off x="283307" y="3487977"/>
        <a:ext cx="3701376" cy="367027"/>
      </dsp:txXfrm>
    </dsp:sp>
    <dsp:sp modelId="{97FCC11F-BD59-4920-BE67-571BCEC26815}">
      <dsp:nvSpPr>
        <dsp:cNvPr id="0" name=""/>
        <dsp:cNvSpPr/>
      </dsp:nvSpPr>
      <dsp:spPr>
        <a:xfrm>
          <a:off x="53915" y="3442098"/>
          <a:ext cx="458784" cy="458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2E72F2F-A906-488A-8359-2D2470EBA6EE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32F11364-D434-45B5-A2D0-080D0FC1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4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528" tIns="47265" rIns="94528" bIns="472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4528" tIns="47265" rIns="94528" bIns="47265" rtlCol="0"/>
          <a:lstStyle>
            <a:lvl1pPr algn="r">
              <a:defRPr sz="1200"/>
            </a:lvl1pPr>
          </a:lstStyle>
          <a:p>
            <a:fld id="{4C3EE8B4-E7AC-4E6C-B883-BDF6088A7A5E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28" tIns="47265" rIns="94528" bIns="472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4528" tIns="47265" rIns="94528" bIns="472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4528" tIns="47265" rIns="94528" bIns="472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4528" tIns="47265" rIns="94528" bIns="47265" rtlCol="0" anchor="b"/>
          <a:lstStyle>
            <a:lvl1pPr algn="r">
              <a:defRPr sz="1200"/>
            </a:lvl1pPr>
          </a:lstStyle>
          <a:p>
            <a:fld id="{43E66ACB-BCE1-4F22-B622-CC38886BA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CB-BCE1-4F22-B622-CC38886BAA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659">
              <a:defRPr/>
            </a:pPr>
            <a:r>
              <a:rPr lang="en-US" b="1" u="sng" dirty="0"/>
              <a:t>Title VI of the US Civil Rights Act of 1964</a:t>
            </a:r>
            <a:r>
              <a:rPr lang="en-US" dirty="0"/>
              <a:t>: </a:t>
            </a:r>
            <a:r>
              <a:rPr lang="en-US" i="1" dirty="0"/>
              <a:t>Section 601 of the Civil Rights Act of 1964 </a:t>
            </a:r>
            <a:r>
              <a:rPr lang="en-US" i="1" u="sng" dirty="0"/>
              <a:t>prohibits discrimination on the basis of race, color, and national origin</a:t>
            </a:r>
            <a:r>
              <a:rPr lang="en-US" i="1" dirty="0"/>
              <a:t> in programs and activities receiving federal financial assistance (US DOJ, Civil Rights Division). </a:t>
            </a:r>
          </a:p>
          <a:p>
            <a:pPr defTabSz="927659">
              <a:defRPr/>
            </a:pPr>
            <a:endParaRPr lang="en-US" b="1" i="1" dirty="0"/>
          </a:p>
          <a:p>
            <a:pPr lvl="0"/>
            <a:r>
              <a:rPr lang="en-US" b="1" u="sng" dirty="0"/>
              <a:t>Executive Order 13166</a:t>
            </a:r>
            <a:r>
              <a:rPr lang="en-US" b="1" dirty="0"/>
              <a:t>:  Improving Access to Services for Persons with Limited English Proficiency</a:t>
            </a:r>
            <a:r>
              <a:rPr lang="en-US" dirty="0"/>
              <a:t>: </a:t>
            </a:r>
            <a:r>
              <a:rPr lang="en-US" i="1" dirty="0"/>
              <a:t>“</a:t>
            </a:r>
            <a:r>
              <a:rPr lang="en-US" i="1" u="sng" dirty="0"/>
              <a:t>Each agency should create a clearly written plan with explicit steps that they will take to ensure that meaningful access is provided to all LEP participants</a:t>
            </a:r>
            <a:r>
              <a:rPr lang="en-US" i="1" dirty="0"/>
              <a:t> of federally funded programs” </a:t>
            </a:r>
          </a:p>
          <a:p>
            <a:pPr defTabSz="927659">
              <a:defRPr/>
            </a:pPr>
            <a:endParaRPr lang="en-US" i="1" dirty="0"/>
          </a:p>
          <a:p>
            <a:pPr defTabSz="927659">
              <a:defRPr/>
            </a:pPr>
            <a:r>
              <a:rPr lang="en-US" b="1" u="sng" dirty="0"/>
              <a:t>CLAS Guidelines</a:t>
            </a:r>
            <a:r>
              <a:rPr lang="en-US" dirty="0"/>
              <a:t>: Formulated by the Department of Health and Human Services, </a:t>
            </a:r>
            <a:r>
              <a:rPr lang="en-US" b="1" dirty="0"/>
              <a:t>Office of Minority Health. </a:t>
            </a:r>
            <a:r>
              <a:rPr lang="en-US" dirty="0"/>
              <a:t>Goal is to advance health equity, improve quality, and help eliminate health care disparities by establishing a blueprint for health and healthcare organizations. </a:t>
            </a:r>
          </a:p>
          <a:p>
            <a:pPr defTabSz="927659">
              <a:defRPr/>
            </a:pPr>
            <a:endParaRPr lang="en-US" b="1" dirty="0"/>
          </a:p>
          <a:p>
            <a:pPr defTabSz="927659">
              <a:defRPr/>
            </a:pPr>
            <a:r>
              <a:rPr lang="en-US" b="1" dirty="0"/>
              <a:t>Language Access (PM 02-08) Policy: </a:t>
            </a:r>
            <a:r>
              <a:rPr lang="en-US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"No person will be denied equal access to county services based on his/her inability, or limited ability, to communicate in the English language."  </a:t>
            </a:r>
            <a:endParaRPr lang="en-US" b="1" dirty="0"/>
          </a:p>
          <a:p>
            <a:pPr defTabSz="927659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CB-BCE1-4F22-B622-CC38886BAA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CB-BCE1-4F22-B622-CC38886BAA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A66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BHDS_Logo_CMYK_BLK_062014-Cropp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962400" cy="8509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136735"/>
          </a:solidFill>
          <a:ln>
            <a:solidFill>
              <a:srgbClr val="136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DBHDS_Logo_CMYK_BLK_062014-Cropp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64224"/>
            <a:ext cx="2057400" cy="441814"/>
          </a:xfrm>
          <a:prstGeom prst="rect">
            <a:avLst/>
          </a:prstGeom>
        </p:spPr>
      </p:pic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8382000" y="6324600"/>
            <a:ext cx="0" cy="533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8382000" y="6434773"/>
            <a:ext cx="68103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0"/>
              </a:spcBef>
              <a:buClr>
                <a:srgbClr val="F4001D"/>
              </a:buClr>
              <a:buSzPct val="85000"/>
              <a:buFont typeface="Wingdings" pitchFamily="2" charset="2"/>
              <a:buNone/>
              <a:tabLst>
                <a:tab pos="1314450" algn="l"/>
              </a:tabLst>
            </a:pPr>
            <a:r>
              <a:rPr lang="en-US" sz="1100" dirty="0">
                <a:solidFill>
                  <a:srgbClr val="969696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DB6C938E-0321-4CDF-9DE4-D1C1AAD9B854}" type="slidenum">
              <a:rPr lang="en-US" sz="1100">
                <a:solidFill>
                  <a:srgbClr val="969696"/>
                </a:solidFill>
                <a:ea typeface="Arial Unicode MS" pitchFamily="34" charset="-128"/>
                <a:cs typeface="Arial Unicode MS" pitchFamily="34" charset="-128"/>
              </a:rPr>
              <a:pPr algn="l" eaLnBrk="0" hangingPunct="0">
                <a:spcBef>
                  <a:spcPct val="0"/>
                </a:spcBef>
                <a:buClr>
                  <a:srgbClr val="F4001D"/>
                </a:buClr>
                <a:buSzPct val="85000"/>
                <a:buFont typeface="Wingdings" pitchFamily="2" charset="2"/>
                <a:buNone/>
                <a:tabLst>
                  <a:tab pos="1314450" algn="l"/>
                </a:tabLst>
              </a:pPr>
              <a:t>‹#›</a:t>
            </a:fld>
            <a:endParaRPr lang="en-US" sz="1100" dirty="0">
              <a:solidFill>
                <a:srgbClr val="96969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79AB-688A-424E-A396-73B3C502571A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3000" y="4800600"/>
            <a:ext cx="2133600" cy="365125"/>
          </a:xfrm>
          <a:prstGeom prst="rect">
            <a:avLst/>
          </a:prstGeom>
        </p:spPr>
        <p:txBody>
          <a:bodyPr/>
          <a:lstStyle/>
          <a:p>
            <a:fld id="{CFD652B2-3FA3-4EA1-A792-019AB5AA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A6695"/>
          </a:solidFill>
          <a:ln>
            <a:solidFill>
              <a:srgbClr val="3A6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686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36735"/>
          </a:solidFill>
          <a:ln>
            <a:solidFill>
              <a:srgbClr val="136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rhp@dbhds.Virgini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travel.org/en/Virginia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openmigration.org/en/web-review/the-10-best-articles-on-refugees-and-migration-232017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mathematica.stackexchange.com/questions/96995/geographics-can-i-get-a-us-map-silhouette-without-the-great-lakes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umbtack-tack-pink-stationery-pin-49666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munsinsentido.com/2017/01/virginia-la-nueva-50-estados-usa.html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60525373@N08/48227462591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pkis.com/The_Future_Workforc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aladnotes.blogspot.com/2006_05_01_archive.html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kjbrooks.blogspot.com/2013/08/nobody-i-know-doesnt-speak-english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36103" y="4652393"/>
            <a:ext cx="7924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Eva P. Stitt, PhD, BHIT3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Refugee Behavioral Health State Coordinator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04" y="2590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504" y="4114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7C78C04-EA83-D1CA-3C78-85AA8346D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7" r="42754" b="-20633"/>
          <a:stretch/>
        </p:blipFill>
        <p:spPr bwMode="auto">
          <a:xfrm>
            <a:off x="2728789" y="1669146"/>
            <a:ext cx="3816104" cy="34503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72055-71C0-ABFF-1D8C-1D6AEBBCA6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6" t="57512" r="32943" b="22754"/>
          <a:stretch/>
        </p:blipFill>
        <p:spPr bwMode="auto">
          <a:xfrm>
            <a:off x="6526751" y="6207"/>
            <a:ext cx="1169449" cy="11694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14400"/>
            <a:ext cx="4800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>
              <a:solidFill>
                <a:srgbClr val="0070C0"/>
              </a:solidFill>
              <a:latin typeface="Edwardian Script ITC" panose="030303020407070D0804" pitchFamily="66" charset="0"/>
            </a:endParaRPr>
          </a:p>
          <a:p>
            <a:pPr algn="ctr">
              <a:buNone/>
            </a:pPr>
            <a:endParaRPr lang="en-US" sz="2400" dirty="0">
              <a:solidFill>
                <a:srgbClr val="0070C0"/>
              </a:solidFill>
              <a:latin typeface="Edwardian Script ITC" panose="030303020407070D0804" pitchFamily="66" charset="0"/>
            </a:endParaRPr>
          </a:p>
          <a:p>
            <a:pPr algn="ctr">
              <a:buNone/>
            </a:pPr>
            <a:r>
              <a:rPr lang="en-US" sz="7200" dirty="0">
                <a:solidFill>
                  <a:srgbClr val="0070C0"/>
                </a:solidFill>
                <a:latin typeface="Edwardian Script ITC" panose="030303020407070D0804" pitchFamily="66" charset="0"/>
              </a:rPr>
              <a:t>Thank you.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Eva P. Stitt, PhD, BHIT3</a:t>
            </a:r>
          </a:p>
          <a:p>
            <a:pPr algn="ctr">
              <a:buNone/>
            </a:pPr>
            <a:r>
              <a:rPr lang="en-US" sz="2400" dirty="0">
                <a:hlinkClick r:id="rId3"/>
              </a:rPr>
              <a:t>vrhp@dbhds.Virginia.gov</a:t>
            </a:r>
            <a:endParaRPr lang="en-US" sz="2400" dirty="0"/>
          </a:p>
          <a:p>
            <a:pPr algn="ctr">
              <a:buNone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0E04E-356A-EF11-3C13-83C4585C9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302" r="5702" b="6370"/>
          <a:stretch/>
        </p:blipFill>
        <p:spPr bwMode="auto">
          <a:xfrm>
            <a:off x="533400" y="1147445"/>
            <a:ext cx="3372046" cy="45631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Refugee Healing Partnership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E9A95-5BAC-7BC9-D543-0EBA54CCF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01948" y="3831412"/>
            <a:ext cx="3319860" cy="2209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C24B6F-8BCF-5820-145A-E0F0F0054654}"/>
              </a:ext>
            </a:extLst>
          </p:cNvPr>
          <p:cNvSpPr txBox="1"/>
          <p:nvPr/>
        </p:nvSpPr>
        <p:spPr>
          <a:xfrm>
            <a:off x="990600" y="1340537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Refugees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people who have been forced to flee their country or place of origin due to a well-founded fear of persecution for reasons  of race,  religion, nationality, political opinion, or membership in a particular social group.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CF916D-661C-F831-B428-197C817C3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2478" y="3673400"/>
            <a:ext cx="4447796" cy="20879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23AFB0-7360-7C8C-BAF8-20BFA1675977}"/>
              </a:ext>
            </a:extLst>
          </p:cNvPr>
          <p:cNvSpPr txBox="1"/>
          <p:nvPr/>
        </p:nvSpPr>
        <p:spPr>
          <a:xfrm>
            <a:off x="1905000" y="4717396"/>
            <a:ext cx="2133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2,000 refugees annually from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42638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Refugee Determination and 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A5B9B-1BE6-1399-4E27-03EA17EC30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1048599"/>
            <a:ext cx="6914063" cy="3669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E4C33D-E886-5A07-B791-47D4F0D2D483}"/>
              </a:ext>
            </a:extLst>
          </p:cNvPr>
          <p:cNvSpPr txBox="1"/>
          <p:nvPr/>
        </p:nvSpPr>
        <p:spPr>
          <a:xfrm>
            <a:off x="2551627" y="179858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Refugee Act of 1980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6284A-FB52-3700-42AA-981DD0CC4754}"/>
              </a:ext>
            </a:extLst>
          </p:cNvPr>
          <p:cNvSpPr txBox="1"/>
          <p:nvPr/>
        </p:nvSpPr>
        <p:spPr>
          <a:xfrm>
            <a:off x="2595630" y="22383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US President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US Congress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State Department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C930E0C-4924-B8A3-A563-BB57AA574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510393"/>
              </p:ext>
            </p:extLst>
          </p:nvPr>
        </p:nvGraphicFramePr>
        <p:xfrm>
          <a:off x="435429" y="4419600"/>
          <a:ext cx="8229599" cy="170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27081A19-2198-A299-9CD6-7F02DAE5BF8A}"/>
              </a:ext>
            </a:extLst>
          </p:cNvPr>
          <p:cNvSpPr/>
          <p:nvPr/>
        </p:nvSpPr>
        <p:spPr>
          <a:xfrm>
            <a:off x="5486400" y="3159296"/>
            <a:ext cx="189427" cy="163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E961B3-3C70-E068-199F-A97C8E64F6D8}"/>
              </a:ext>
            </a:extLst>
          </p:cNvPr>
          <p:cNvSpPr txBox="1"/>
          <p:nvPr/>
        </p:nvSpPr>
        <p:spPr>
          <a:xfrm>
            <a:off x="5675827" y="3028399"/>
            <a:ext cx="112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UNHCR</a:t>
            </a:r>
          </a:p>
        </p:txBody>
      </p:sp>
    </p:spTree>
    <p:extLst>
      <p:ext uri="{BB962C8B-B14F-4D97-AF65-F5344CB8AC3E}">
        <p14:creationId xmlns:p14="http://schemas.microsoft.com/office/powerpoint/2010/main" val="100489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Virginia Resettlement Sites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005F9-AE64-1D8E-9A38-5DB09FEF1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447800"/>
            <a:ext cx="382694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37F96-875A-12AD-883D-E0593C644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8400" y="1600200"/>
            <a:ext cx="382694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A9BFB-E966-E74A-CA50-8A5E9C205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5968" y="1625421"/>
            <a:ext cx="382694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7A7F1-D7C3-CDF4-1E4F-4B96FE16E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2969" y="2806521"/>
            <a:ext cx="382694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7D4017-941C-1574-BC61-52FDCF940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4486" y="2844621"/>
            <a:ext cx="382694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A518BB-3914-CB45-A2A6-541C88D85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6640" y="2163651"/>
            <a:ext cx="382694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344870-5589-26B0-DD5C-146F6BF9C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3306" y="3111321"/>
            <a:ext cx="382694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4DFD5B-0360-5EDE-23F0-47704FFBA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4853" y="3505200"/>
            <a:ext cx="382694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17A3F0-B0FC-22F6-40BE-AC803F67C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3544" y="2044521"/>
            <a:ext cx="382694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91DF06-6929-B0C7-174F-CE4C84B91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8130" y="2186726"/>
            <a:ext cx="382694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9622FD-A192-DF9D-6432-8073AACF8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077" b="23513"/>
          <a:stretch/>
        </p:blipFill>
        <p:spPr>
          <a:xfrm>
            <a:off x="431721" y="1295398"/>
            <a:ext cx="8237016" cy="3937179"/>
          </a:xfrm>
          <a:prstGeom prst="trapezoid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A9F309D-C1A2-ECB7-1072-435B1A7B3332}"/>
              </a:ext>
            </a:extLst>
          </p:cNvPr>
          <p:cNvSpPr/>
          <p:nvPr/>
        </p:nvSpPr>
        <p:spPr>
          <a:xfrm flipV="1">
            <a:off x="616943" y="1295398"/>
            <a:ext cx="5205666" cy="297180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3C1E55-8664-0EF8-EBA0-943CDF3D4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6670629" y="1612079"/>
            <a:ext cx="382694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56C23E-E674-13DF-51BE-DA20CF15D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6474691" y="1498327"/>
            <a:ext cx="382694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CA5CDC-3AB8-22B6-80B7-CED55EDAC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6135008" y="3209740"/>
            <a:ext cx="382694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21DB6-BDD2-C913-5AEC-6A0FCE3D2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6303597" y="3184352"/>
            <a:ext cx="382694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8F5A83-9705-DB82-721C-CDC7EF639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6316013" y="1892853"/>
            <a:ext cx="382694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4BC3E20-B837-9E95-A6E6-D398BB867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6178451" y="2149113"/>
            <a:ext cx="382694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D91AEE-67CD-59AE-3F06-97BC5DEB1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6506172" y="2233835"/>
            <a:ext cx="382694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87F766-307A-3624-92AC-2721C6F6A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5396309" y="2701928"/>
            <a:ext cx="382694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244414-1DA1-8789-02BC-6676B997D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5423899" y="1312574"/>
            <a:ext cx="382694" cy="60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0C20D1-3D4E-FA41-4160-7AF745531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4735793" y="2118839"/>
            <a:ext cx="382694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C446339-3706-D713-6526-E4279DA24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7216080" y="3782535"/>
            <a:ext cx="382694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1A6F75-2052-0EB5-EADB-8728F15F1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4189330" y="3476808"/>
            <a:ext cx="382694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EF698EC-CCDA-F186-7300-E678FC998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5288">
            <a:off x="6802411" y="1726434"/>
            <a:ext cx="38269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6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Consultative and Technical Supports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E09A434-3F9B-287E-3058-A95744273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94544"/>
              </p:ext>
            </p:extLst>
          </p:nvPr>
        </p:nvGraphicFramePr>
        <p:xfrm>
          <a:off x="4267200" y="1409700"/>
          <a:ext cx="403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CCB975F-40F7-5527-7229-8169836DBE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b="23605"/>
          <a:stretch/>
        </p:blipFill>
        <p:spPr>
          <a:xfrm>
            <a:off x="539931" y="1066800"/>
            <a:ext cx="3696789" cy="2959371"/>
          </a:xfrm>
          <a:prstGeom prst="rect">
            <a:avLst/>
          </a:prstGeom>
        </p:spPr>
      </p:pic>
      <p:sp>
        <p:nvSpPr>
          <p:cNvPr id="13" name="Trapezoid 12">
            <a:extLst>
              <a:ext uri="{FF2B5EF4-FFF2-40B4-BE49-F238E27FC236}">
                <a16:creationId xmlns:a16="http://schemas.microsoft.com/office/drawing/2014/main" id="{BD204A33-0B97-1D86-4E0E-5701370FBA11}"/>
              </a:ext>
            </a:extLst>
          </p:cNvPr>
          <p:cNvSpPr/>
          <p:nvPr/>
        </p:nvSpPr>
        <p:spPr>
          <a:xfrm>
            <a:off x="555171" y="4026171"/>
            <a:ext cx="3696789" cy="2146029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8CE4B2-E032-6591-4C5B-4E01FC346116}"/>
              </a:ext>
            </a:extLst>
          </p:cNvPr>
          <p:cNvSpPr txBox="1"/>
          <p:nvPr/>
        </p:nvSpPr>
        <p:spPr>
          <a:xfrm>
            <a:off x="954132" y="4161974"/>
            <a:ext cx="2898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Direct Service Agencies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Behavioral Health Care Providers and Clinicians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Behavioral Health Interpreters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Stakeholders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2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152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Diversity, Literacy, &amp; Workforce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C1138-E5DB-C5F1-7E35-220DBAF7F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0125" y="2119312"/>
            <a:ext cx="7143750" cy="401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FEC74-FBA8-5721-41D5-B5CC57348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29000" y="933449"/>
            <a:ext cx="3048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5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E258-85A4-B789-B28B-3590A057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English Proficiency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65207-9BCC-8313-37D8-9B0A2E4F5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0400" y="1905000"/>
            <a:ext cx="2743200" cy="27432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E5964209-7609-3D02-006A-770AD4DBA4E7}"/>
              </a:ext>
            </a:extLst>
          </p:cNvPr>
          <p:cNvSpPr/>
          <p:nvPr/>
        </p:nvSpPr>
        <p:spPr>
          <a:xfrm>
            <a:off x="5943600" y="1371600"/>
            <a:ext cx="2133600" cy="1219200"/>
          </a:xfrm>
          <a:prstGeom prst="cloudCallout">
            <a:avLst>
              <a:gd name="adj1" fmla="val -52166"/>
              <a:gd name="adj2" fmla="val 85963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Read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C51D995-809C-5D03-1B3C-A2237DA0DCA1}"/>
              </a:ext>
            </a:extLst>
          </p:cNvPr>
          <p:cNvSpPr/>
          <p:nvPr/>
        </p:nvSpPr>
        <p:spPr>
          <a:xfrm>
            <a:off x="5023104" y="4636009"/>
            <a:ext cx="3477768" cy="1676400"/>
          </a:xfrm>
          <a:prstGeom prst="cloudCallout">
            <a:avLst>
              <a:gd name="adj1" fmla="val -29170"/>
              <a:gd name="adj2" fmla="val -83128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Understand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E8398EC-765E-4587-557C-9D948285E612}"/>
              </a:ext>
            </a:extLst>
          </p:cNvPr>
          <p:cNvSpPr/>
          <p:nvPr/>
        </p:nvSpPr>
        <p:spPr>
          <a:xfrm>
            <a:off x="1066800" y="4038600"/>
            <a:ext cx="2133600" cy="1219200"/>
          </a:xfrm>
          <a:prstGeom prst="cloudCallout">
            <a:avLst>
              <a:gd name="adj1" fmla="val 66120"/>
              <a:gd name="adj2" fmla="val -4153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write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13CFBAB9-B22F-7C44-1E63-08DE34FE0DFF}"/>
              </a:ext>
            </a:extLst>
          </p:cNvPr>
          <p:cNvSpPr/>
          <p:nvPr/>
        </p:nvSpPr>
        <p:spPr>
          <a:xfrm>
            <a:off x="1420368" y="999744"/>
            <a:ext cx="2133600" cy="1219200"/>
          </a:xfrm>
          <a:prstGeom prst="cloudCallout">
            <a:avLst>
              <a:gd name="adj1" fmla="val 43834"/>
              <a:gd name="adj2" fmla="val 63463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Speak</a:t>
            </a:r>
          </a:p>
        </p:txBody>
      </p:sp>
    </p:spTree>
    <p:extLst>
      <p:ext uri="{BB962C8B-B14F-4D97-AF65-F5344CB8AC3E}">
        <p14:creationId xmlns:p14="http://schemas.microsoft.com/office/powerpoint/2010/main" val="285551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FFD6-6793-06CD-2259-F28644CD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Interpreter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8E238-8F85-8B86-8441-846F6B3AB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38" y="990600"/>
            <a:ext cx="6934765" cy="5200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0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DA9E-38B3-B2E9-DDAE-C052FE05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5DAEE-60C2-E3D5-E4DA-CAE45CCDF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584" t="34402" r="28076" b="27335"/>
          <a:stretch/>
        </p:blipFill>
        <p:spPr bwMode="auto">
          <a:xfrm>
            <a:off x="228600" y="1000848"/>
            <a:ext cx="7361397" cy="4620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0356D0-ED6F-181F-9260-408EE08824D5}"/>
              </a:ext>
            </a:extLst>
          </p:cNvPr>
          <p:cNvSpPr txBox="1"/>
          <p:nvPr/>
        </p:nvSpPr>
        <p:spPr>
          <a:xfrm>
            <a:off x="1752600" y="4719935"/>
            <a:ext cx="4495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VOLUNTEERS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424FE-BCCB-1E7B-E653-FA404941C6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6" t="57512" r="32943" b="22754"/>
          <a:stretch/>
        </p:blipFill>
        <p:spPr bwMode="auto">
          <a:xfrm>
            <a:off x="5040329" y="5293228"/>
            <a:ext cx="914400" cy="9144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A9299-5E50-1672-4A1E-8896FA37A6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40" b="19512"/>
          <a:stretch/>
        </p:blipFill>
        <p:spPr bwMode="auto">
          <a:xfrm>
            <a:off x="1530428" y="5381534"/>
            <a:ext cx="2669349" cy="76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076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F93569CE05147B21C5A18A2874FDD" ma:contentTypeVersion="14" ma:contentTypeDescription="Create a new document." ma:contentTypeScope="" ma:versionID="947ea3b082ecd53042dad51d77ff458f">
  <xsd:schema xmlns:xsd="http://www.w3.org/2001/XMLSchema" xmlns:xs="http://www.w3.org/2001/XMLSchema" xmlns:p="http://schemas.microsoft.com/office/2006/metadata/properties" xmlns:ns2="4a7c050e-656f-4a5d-b04a-1ef0cb6cbdb7" xmlns:ns3="275986ff-652a-4b0d-97e3-ba88febbc6e8" targetNamespace="http://schemas.microsoft.com/office/2006/metadata/properties" ma:root="true" ma:fieldsID="24151f03b25be580b74600f3318cecf0" ns2:_="" ns3:_="">
    <xsd:import namespace="4a7c050e-656f-4a5d-b04a-1ef0cb6cbdb7"/>
    <xsd:import namespace="275986ff-652a-4b0d-97e3-ba88febbc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c050e-656f-4a5d-b04a-1ef0cb6cb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986ff-652a-4b0d-97e3-ba88febbc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ed1c205-4000-4339-bb14-f32bdcd7919d}" ma:internalName="TaxCatchAll" ma:showField="CatchAllData" ma:web="275986ff-652a-4b0d-97e3-ba88febbc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7c050e-656f-4a5d-b04a-1ef0cb6cbdb7">
      <Terms xmlns="http://schemas.microsoft.com/office/infopath/2007/PartnerControls"/>
    </lcf76f155ced4ddcb4097134ff3c332f>
    <TaxCatchAll xmlns="275986ff-652a-4b0d-97e3-ba88febbc6e8" xsi:nil="true"/>
  </documentManagement>
</p:properties>
</file>

<file path=customXml/itemProps1.xml><?xml version="1.0" encoding="utf-8"?>
<ds:datastoreItem xmlns:ds="http://schemas.openxmlformats.org/officeDocument/2006/customXml" ds:itemID="{F6D9F0EB-60B3-4FA0-9601-760C4057A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961AD3-8C1E-4B97-8FB5-20DACAD97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7c050e-656f-4a5d-b04a-1ef0cb6cbdb7"/>
    <ds:schemaRef ds:uri="275986ff-652a-4b0d-97e3-ba88febbc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BE65E5-7701-4972-93F9-2B14FAC65EDC}">
  <ds:schemaRefs>
    <ds:schemaRef ds:uri="http://schemas.microsoft.com/office/2006/metadata/properties"/>
    <ds:schemaRef ds:uri="http://schemas.microsoft.com/office/infopath/2007/PartnerControls"/>
    <ds:schemaRef ds:uri="4a7c050e-656f-4a5d-b04a-1ef0cb6cbdb7"/>
    <ds:schemaRef ds:uri="275986ff-652a-4b0d-97e3-ba88febbc6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9876</TotalTime>
  <Words>362</Words>
  <Application>Microsoft Office PowerPoint</Application>
  <PresentationFormat>On-screen Show (4:3)</PresentationFormat>
  <Paragraphs>59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Virginia Refugee Healing Partnership</vt:lpstr>
      <vt:lpstr>Refugee Determination and Processing</vt:lpstr>
      <vt:lpstr>Virginia Resettlement Sites</vt:lpstr>
      <vt:lpstr>Consultative and Technical Supports</vt:lpstr>
      <vt:lpstr>Diversity, Literacy, &amp; Workforce</vt:lpstr>
      <vt:lpstr>Limited English Proficiency</vt:lpstr>
      <vt:lpstr>Interpreter Training</vt:lpstr>
      <vt:lpstr>Organizational Chart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wtg77908</dc:creator>
  <cp:lastModifiedBy>Eva Stitt</cp:lastModifiedBy>
  <cp:revision>593</cp:revision>
  <cp:lastPrinted>2022-07-24T11:28:28Z</cp:lastPrinted>
  <dcterms:created xsi:type="dcterms:W3CDTF">2014-08-23T13:13:25Z</dcterms:created>
  <dcterms:modified xsi:type="dcterms:W3CDTF">2022-09-12T12:10:46Z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0x010100649F93569CE05147B21C5A18A2874FDD</vt:lpwstr>
  </property>
  <property fmtid="{D5CDD505-2E9C-101B-9397-08002B2CF9AE}" pid="3" name="MediaServiceImageTags">
    <vt:lpwstr/>
  </property>
</Properties>
</file>