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7"/>
  </p:notesMasterIdLst>
  <p:sldIdLst>
    <p:sldId id="268" r:id="rId5"/>
    <p:sldId id="270" r:id="rId6"/>
    <p:sldId id="271" r:id="rId7"/>
    <p:sldId id="272" r:id="rId8"/>
    <p:sldId id="280" r:id="rId9"/>
    <p:sldId id="283" r:id="rId10"/>
    <p:sldId id="281" r:id="rId11"/>
    <p:sldId id="285" r:id="rId12"/>
    <p:sldId id="282" r:id="rId13"/>
    <p:sldId id="284" r:id="rId14"/>
    <p:sldId id="279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 showGuides="1">
      <p:cViewPr varScale="1">
        <p:scale>
          <a:sx n="110" d="100"/>
          <a:sy n="110" d="100"/>
        </p:scale>
        <p:origin x="1542" y="108"/>
      </p:cViewPr>
      <p:guideLst>
        <p:guide orient="horz" pos="23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68D69-DD3D-4DC9-9017-C23A54CA48C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55AA0-2BC3-4770-A583-D88ACA761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AAFBA-BADD-4364-BE64-C0E69CEEB7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67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AAFBA-BADD-4364-BE64-C0E69CEEB7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4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AAFBA-BADD-4364-BE64-C0E69CEEB7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24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AAFBA-BADD-4364-BE64-C0E69CEEB7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AAFBA-BADD-4364-BE64-C0E69CEEB7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9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AAFBA-BADD-4364-BE64-C0E69CEEB7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0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AAFBA-BADD-4364-BE64-C0E69CEEB7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0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AAFBA-BADD-4364-BE64-C0E69CEEB7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3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AAFBA-BADD-4364-BE64-C0E69CEEB7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0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AAFBA-BADD-4364-BE64-C0E69CEEB7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20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AAFBA-BADD-4364-BE64-C0E69CEEB7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39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AAFBA-BADD-4364-BE64-C0E69CEEB7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1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8F8-A5FD-E745-856D-85F47E31713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2F70-D53C-E84D-BC34-718495DC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5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8F8-A5FD-E745-856D-85F47E31713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2F70-D53C-E84D-BC34-718495DC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1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8F8-A5FD-E745-856D-85F47E31713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2F70-D53C-E84D-BC34-718495DC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8F8-A5FD-E745-856D-85F47E31713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2F70-D53C-E84D-BC34-718495DC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7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8F8-A5FD-E745-856D-85F47E31713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2F70-D53C-E84D-BC34-718495DC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2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8F8-A5FD-E745-856D-85F47E31713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2F70-D53C-E84D-BC34-718495DC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8F8-A5FD-E745-856D-85F47E31713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2F70-D53C-E84D-BC34-718495DC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8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8F8-A5FD-E745-856D-85F47E31713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2F70-D53C-E84D-BC34-718495DC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8F8-A5FD-E745-856D-85F47E31713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2F70-D53C-E84D-BC34-718495DC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0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8F8-A5FD-E745-856D-85F47E31713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2F70-D53C-E84D-BC34-718495DC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1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8F8-A5FD-E745-856D-85F47E31713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2F70-D53C-E84D-BC34-718495DC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6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C333-A3AE-4288-932A-52F6762D8D01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C812-8F33-4395-978A-E2956FAA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4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cietyhealth.vcu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B3B963-DFBC-4043-BAB5-2B688E7F30F8}"/>
              </a:ext>
            </a:extLst>
          </p:cNvPr>
          <p:cNvSpPr txBox="1">
            <a:spLocks/>
          </p:cNvSpPr>
          <p:nvPr/>
        </p:nvSpPr>
        <p:spPr>
          <a:xfrm>
            <a:off x="1658698" y="2591991"/>
            <a:ext cx="6146867" cy="8370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+mn-lt"/>
              </a:rPr>
              <a:t>Behavioral </a:t>
            </a:r>
            <a:r>
              <a:rPr lang="en-US" sz="3200" b="1" dirty="0">
                <a:latin typeface="+mn-lt"/>
              </a:rPr>
              <a:t>Health </a:t>
            </a:r>
            <a:r>
              <a:rPr lang="en-US" sz="3200" b="1">
                <a:latin typeface="+mn-lt"/>
              </a:rPr>
              <a:t>Index -2 Results</a:t>
            </a:r>
            <a:endParaRPr lang="en-US" sz="3200" b="1" dirty="0"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5C7285-7EF9-4BB0-AECC-1812039BE08E}"/>
              </a:ext>
            </a:extLst>
          </p:cNvPr>
          <p:cNvSpPr txBox="1">
            <a:spLocks/>
          </p:cNvSpPr>
          <p:nvPr/>
        </p:nvSpPr>
        <p:spPr>
          <a:xfrm>
            <a:off x="1510702" y="3449241"/>
            <a:ext cx="6146867" cy="2115933"/>
          </a:xfrm>
          <a:prstGeom prst="rect">
            <a:avLst/>
          </a:prstGeom>
        </p:spPr>
        <p:txBody>
          <a:bodyPr vert="horz" lIns="68580" tIns="34290" rIns="68580" bIns="34290" numCol="1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b="1" i="1" dirty="0"/>
              <a:t>Derek A. Chapman, PhD</a:t>
            </a:r>
          </a:p>
          <a:p>
            <a:pPr marL="0" indent="0" algn="ctr">
              <a:buNone/>
            </a:pPr>
            <a:r>
              <a:rPr lang="en-US" sz="1650" i="1" dirty="0"/>
              <a:t>Interim Director, VCU Center on Society and Health</a:t>
            </a:r>
          </a:p>
          <a:p>
            <a:pPr marL="0" indent="0" algn="ctr">
              <a:spcBef>
                <a:spcPts val="450"/>
              </a:spcBef>
              <a:buNone/>
            </a:pPr>
            <a:endParaRPr lang="en-US" sz="100" i="1" dirty="0"/>
          </a:p>
          <a:p>
            <a:pPr marL="0" indent="0" algn="ctr">
              <a:buNone/>
            </a:pPr>
            <a:r>
              <a:rPr lang="en-US" sz="1650" i="1" dirty="0"/>
              <a:t>Associate Professor, Division of Epidemiology,</a:t>
            </a:r>
          </a:p>
          <a:p>
            <a:pPr marL="0" indent="0" algn="ctr">
              <a:buNone/>
            </a:pPr>
            <a:r>
              <a:rPr lang="en-US" sz="1650" i="1" dirty="0"/>
              <a:t>Department of Family Medicine and Population Health</a:t>
            </a:r>
          </a:p>
          <a:p>
            <a:pPr marL="0" indent="0" algn="ctr">
              <a:buNone/>
            </a:pPr>
            <a:endParaRPr lang="en-US" sz="1650" i="1" dirty="0"/>
          </a:p>
          <a:p>
            <a:pPr marL="0" indent="0" algn="ctr">
              <a:buNone/>
            </a:pPr>
            <a:r>
              <a:rPr lang="en-US" sz="1650" i="1" dirty="0"/>
              <a:t>August 2021</a:t>
            </a:r>
            <a:endParaRPr lang="en-US" sz="2100" i="1" dirty="0"/>
          </a:p>
        </p:txBody>
      </p:sp>
    </p:spTree>
    <p:extLst>
      <p:ext uri="{BB962C8B-B14F-4D97-AF65-F5344CB8AC3E}">
        <p14:creationId xmlns:p14="http://schemas.microsoft.com/office/powerpoint/2010/main" val="129580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6021-6556-497C-B07F-0E1D487E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1726"/>
            <a:ext cx="7886700" cy="10393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SED, SMI, or SUD (MULTI) Prevalence by ZCTA, all 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03A34-2697-4A1F-8943-230C41D46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54" y="1840828"/>
            <a:ext cx="8620491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8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697C149C-F103-4890-9DE1-61C6B4E5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05" y="0"/>
            <a:ext cx="8149590" cy="71417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Final index weights for SED, SMI, and SUD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2475531-5E04-43F7-8739-C655E2542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97356"/>
              </p:ext>
            </p:extLst>
          </p:nvPr>
        </p:nvGraphicFramePr>
        <p:xfrm>
          <a:off x="6826705" y="4874389"/>
          <a:ext cx="2053590" cy="1360170"/>
        </p:xfrm>
        <a:graphic>
          <a:graphicData uri="http://schemas.openxmlformats.org/drawingml/2006/table">
            <a:tbl>
              <a:tblPr/>
              <a:tblGrid>
                <a:gridCol w="2053590">
                  <a:extLst>
                    <a:ext uri="{9D8B030D-6E8A-4147-A177-3AD203B41FA5}">
                      <a16:colId xmlns:a16="http://schemas.microsoft.com/office/drawing/2014/main" val="308275236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RED=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 correlation (HIGHER rates of outcome with higher indicator value)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88616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BLUE=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 correlation (LOWER rates of outcome with higher indicator value)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000446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ACB04DA-9013-4171-92EF-1627344BD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41" y="714173"/>
            <a:ext cx="5596434" cy="57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08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2BCC70-42C6-452C-9D49-0A56CF83AF58}"/>
              </a:ext>
            </a:extLst>
          </p:cNvPr>
          <p:cNvSpPr txBox="1">
            <a:spLocks/>
          </p:cNvSpPr>
          <p:nvPr/>
        </p:nvSpPr>
        <p:spPr>
          <a:xfrm>
            <a:off x="2118199" y="2669381"/>
            <a:ext cx="5829300" cy="110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latin typeface="+mn-lt"/>
              </a:rPr>
              <a:t>Contact information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5BCD47B-5163-4460-8BC0-7A44269B07A3}"/>
              </a:ext>
            </a:extLst>
          </p:cNvPr>
          <p:cNvSpPr txBox="1">
            <a:spLocks/>
          </p:cNvSpPr>
          <p:nvPr/>
        </p:nvSpPr>
        <p:spPr>
          <a:xfrm>
            <a:off x="2118199" y="3771900"/>
            <a:ext cx="6160636" cy="1314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100" b="1" dirty="0"/>
              <a:t>Derek A. Chapman, PhD</a:t>
            </a:r>
          </a:p>
          <a:p>
            <a:pPr marL="0" indent="0">
              <a:buNone/>
              <a:defRPr/>
            </a:pPr>
            <a:r>
              <a:rPr lang="en-US" altLang="en-US" sz="2100" dirty="0"/>
              <a:t>Email: Derek.Chapman@vcuhealth.org</a:t>
            </a:r>
          </a:p>
          <a:p>
            <a:pPr marL="0" indent="0">
              <a:buNone/>
              <a:defRPr/>
            </a:pPr>
            <a:r>
              <a:rPr lang="en-US" altLang="en-US" sz="2100" dirty="0">
                <a:hlinkClick r:id="rId4"/>
              </a:rPr>
              <a:t>www.societyhealth.vcu.edu</a:t>
            </a:r>
            <a:r>
              <a:rPr lang="en-US" altLang="en-US" sz="21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0370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40B2709-A33B-4BF5-A27E-78C9CD73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37" y="304815"/>
            <a:ext cx="7886700" cy="53954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Behavioral Health Index (BHI) Scores by Community Service Board (CSB)- Overview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809FFD-BC56-4DA0-AA87-B8387044DF2E}"/>
              </a:ext>
            </a:extLst>
          </p:cNvPr>
          <p:cNvGrpSpPr/>
          <p:nvPr/>
        </p:nvGrpSpPr>
        <p:grpSpPr>
          <a:xfrm>
            <a:off x="75891" y="1305254"/>
            <a:ext cx="4474851" cy="2038807"/>
            <a:chOff x="75891" y="1305254"/>
            <a:chExt cx="4474851" cy="203880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20B232E-D104-492A-AA67-AF29B0BE1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91" y="1307821"/>
              <a:ext cx="4474851" cy="203624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DB2DC1-8E88-4939-BADC-993E836D8EA5}"/>
                </a:ext>
              </a:extLst>
            </p:cNvPr>
            <p:cNvSpPr txBox="1"/>
            <p:nvPr/>
          </p:nvSpPr>
          <p:spPr>
            <a:xfrm>
              <a:off x="3853362" y="1305254"/>
              <a:ext cx="556626" cy="324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SED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970692C-5BC0-43A2-956A-08E4C3F5EE84}"/>
              </a:ext>
            </a:extLst>
          </p:cNvPr>
          <p:cNvGrpSpPr/>
          <p:nvPr/>
        </p:nvGrpSpPr>
        <p:grpSpPr>
          <a:xfrm>
            <a:off x="4573272" y="1296545"/>
            <a:ext cx="4535892" cy="2048952"/>
            <a:chOff x="4573272" y="1296545"/>
            <a:chExt cx="4535892" cy="2048952"/>
          </a:xfrm>
        </p:grpSpPr>
        <p:pic>
          <p:nvPicPr>
            <p:cNvPr id="28" name="Picture 27" descr="Diagram&#10;&#10;Description automatically generated">
              <a:extLst>
                <a:ext uri="{FF2B5EF4-FFF2-40B4-BE49-F238E27FC236}">
                  <a16:creationId xmlns:a16="http://schemas.microsoft.com/office/drawing/2014/main" id="{7D1179D8-47D6-4909-A863-7F85A06DA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5" t="18795" r="8316" b="31174"/>
            <a:stretch/>
          </p:blipFill>
          <p:spPr>
            <a:xfrm>
              <a:off x="4573272" y="1306385"/>
              <a:ext cx="4535892" cy="203911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7BD0FB-9ECC-4FBD-B19F-16B5352877C3}"/>
                </a:ext>
              </a:extLst>
            </p:cNvPr>
            <p:cNvSpPr txBox="1"/>
            <p:nvPr/>
          </p:nvSpPr>
          <p:spPr>
            <a:xfrm>
              <a:off x="8423563" y="1296545"/>
              <a:ext cx="556626" cy="324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SMI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5E02F9-854D-423C-95FF-7B890CA7C8B8}"/>
              </a:ext>
            </a:extLst>
          </p:cNvPr>
          <p:cNvGrpSpPr/>
          <p:nvPr/>
        </p:nvGrpSpPr>
        <p:grpSpPr>
          <a:xfrm>
            <a:off x="69669" y="3884635"/>
            <a:ext cx="4372592" cy="2039112"/>
            <a:chOff x="69669" y="3884635"/>
            <a:chExt cx="4372592" cy="20391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3CF208-33DD-44EC-9B15-E998C5049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669" y="3884635"/>
              <a:ext cx="4372592" cy="203911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0CD172-44B5-416F-BAA1-53DC868228A5}"/>
                </a:ext>
              </a:extLst>
            </p:cNvPr>
            <p:cNvSpPr txBox="1"/>
            <p:nvPr/>
          </p:nvSpPr>
          <p:spPr>
            <a:xfrm>
              <a:off x="3844659" y="3899763"/>
              <a:ext cx="556626" cy="324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SUD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462830-3042-4F2D-93FD-11A47C935C64}"/>
              </a:ext>
            </a:extLst>
          </p:cNvPr>
          <p:cNvGrpSpPr/>
          <p:nvPr/>
        </p:nvGrpSpPr>
        <p:grpSpPr>
          <a:xfrm>
            <a:off x="4576689" y="3851064"/>
            <a:ext cx="4532475" cy="2101047"/>
            <a:chOff x="4576689" y="3851064"/>
            <a:chExt cx="4532475" cy="2101047"/>
          </a:xfrm>
        </p:grpSpPr>
        <p:pic>
          <p:nvPicPr>
            <p:cNvPr id="29" name="Picture 28" descr="Diagram&#10;&#10;Description automatically generated">
              <a:extLst>
                <a:ext uri="{FF2B5EF4-FFF2-40B4-BE49-F238E27FC236}">
                  <a16:creationId xmlns:a16="http://schemas.microsoft.com/office/drawing/2014/main" id="{B0235056-C532-4703-B27A-2F41495EC0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5" t="17333" r="8056" b="30921"/>
            <a:stretch/>
          </p:blipFill>
          <p:spPr>
            <a:xfrm>
              <a:off x="4576689" y="3851064"/>
              <a:ext cx="4532475" cy="210104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AA8BE6-5AAB-4C83-9479-6242B17615B2}"/>
                </a:ext>
              </a:extLst>
            </p:cNvPr>
            <p:cNvSpPr txBox="1"/>
            <p:nvPr/>
          </p:nvSpPr>
          <p:spPr>
            <a:xfrm>
              <a:off x="7724502" y="3921356"/>
              <a:ext cx="1281814" cy="3000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SED, SMI, SUD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73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CCB3-D144-4D11-BE71-B4B36466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9" y="144967"/>
            <a:ext cx="7886700" cy="122227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+mn-lt"/>
              </a:rPr>
              <a:t>Behavioral Health Index (BHI) Scores for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Severe Emotional Disturbance (SED)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by Community Service Board (CSB)</a:t>
            </a:r>
          </a:p>
        </p:txBody>
      </p:sp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A57EF0D2-C160-4C53-A2FA-989BDD2F4D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18540" r="8003" b="31174"/>
          <a:stretch/>
        </p:blipFill>
        <p:spPr>
          <a:xfrm>
            <a:off x="100148" y="1720273"/>
            <a:ext cx="8943703" cy="407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1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6021-6556-497C-B07F-0E1D487E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1726"/>
            <a:ext cx="7886700" cy="10393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Severe Emotional Disturbance (SED) Prevalence by ZCTA, 8-17yrs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7753665-FCE6-4CA7-8D93-8AEF489FC9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t="21333" r="8101" b="31429"/>
          <a:stretch/>
        </p:blipFill>
        <p:spPr>
          <a:xfrm>
            <a:off x="200770" y="1864722"/>
            <a:ext cx="8742459" cy="37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9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CCB3-D144-4D11-BE71-B4B36466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9" y="144967"/>
            <a:ext cx="7886700" cy="122227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+mn-lt"/>
              </a:rPr>
              <a:t>Behavioral Health Index (BHI) Scores for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Serious Mental Illness (SMI)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by Community Service Board (CSB)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5C28B2F-9EF4-4D9B-96E3-3E8E7897C8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t="18795" r="7905" b="31174"/>
          <a:stretch/>
        </p:blipFill>
        <p:spPr>
          <a:xfrm>
            <a:off x="134109" y="1698171"/>
            <a:ext cx="8875782" cy="39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5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6021-6556-497C-B07F-0E1D487E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1726"/>
            <a:ext cx="7886700" cy="10393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Serious Mental Illness (SMI) Prevalence by ZCTA, 18+ </a:t>
            </a:r>
            <a:r>
              <a:rPr lang="en-US" b="1" dirty="0" err="1">
                <a:latin typeface="+mn-lt"/>
              </a:rPr>
              <a:t>yrs</a:t>
            </a:r>
            <a:endParaRPr lang="en-US" b="1" dirty="0">
              <a:latin typeface="+mn-lt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2A8750C-2964-4FDE-A644-96CF05AB6A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21080" r="7708" b="31428"/>
          <a:stretch/>
        </p:blipFill>
        <p:spPr>
          <a:xfrm>
            <a:off x="237530" y="1864721"/>
            <a:ext cx="8705699" cy="37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7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CCB3-D144-4D11-BE71-B4B36466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9" y="144967"/>
            <a:ext cx="7886700" cy="122227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+mn-lt"/>
              </a:rPr>
              <a:t>Behavioral Health Index (BHI) Scores for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Substance Use Disorder (SUD)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by Community Service Board (CSB)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1CE8820-A1EE-41C5-B894-48E6E5A46F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t="17334" r="8101" b="31175"/>
          <a:stretch/>
        </p:blipFill>
        <p:spPr>
          <a:xfrm>
            <a:off x="228548" y="1709351"/>
            <a:ext cx="8686903" cy="404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8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6021-6556-497C-B07F-0E1D487E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1726"/>
            <a:ext cx="7886700" cy="10393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Substance Use Disorder (SUD) Prevalence by ZCTA, all ages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ADB2B1C-3B30-4250-8AB0-548BB321B1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" t="21460" r="8200" b="31048"/>
          <a:stretch/>
        </p:blipFill>
        <p:spPr>
          <a:xfrm>
            <a:off x="269964" y="1864721"/>
            <a:ext cx="8625742" cy="37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69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CCB3-D144-4D11-BE71-B4B36466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9" y="144967"/>
            <a:ext cx="7886700" cy="122227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+mn-lt"/>
              </a:rPr>
              <a:t>Behavioral Health Index (BHI) Scores for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SED, SMI, or SUD (MULTI)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by Community Service Board (CSB)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F5DA93E-8F13-4516-8E6C-61E008F14E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t="17333" r="7708" b="30921"/>
          <a:stretch/>
        </p:blipFill>
        <p:spPr>
          <a:xfrm>
            <a:off x="203548" y="1721698"/>
            <a:ext cx="8716222" cy="402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21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7c050e-656f-4a5d-b04a-1ef0cb6cbdb7">
      <Terms xmlns="http://schemas.microsoft.com/office/infopath/2007/PartnerControls"/>
    </lcf76f155ced4ddcb4097134ff3c332f>
    <TaxCatchAll xmlns="275986ff-652a-4b0d-97e3-ba88febbc6e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9F93569CE05147B21C5A18A2874FDD" ma:contentTypeVersion="14" ma:contentTypeDescription="Create a new document." ma:contentTypeScope="" ma:versionID="947ea3b082ecd53042dad51d77ff458f">
  <xsd:schema xmlns:xsd="http://www.w3.org/2001/XMLSchema" xmlns:xs="http://www.w3.org/2001/XMLSchema" xmlns:p="http://schemas.microsoft.com/office/2006/metadata/properties" xmlns:ns2="4a7c050e-656f-4a5d-b04a-1ef0cb6cbdb7" xmlns:ns3="275986ff-652a-4b0d-97e3-ba88febbc6e8" targetNamespace="http://schemas.microsoft.com/office/2006/metadata/properties" ma:root="true" ma:fieldsID="24151f03b25be580b74600f3318cecf0" ns2:_="" ns3:_="">
    <xsd:import namespace="4a7c050e-656f-4a5d-b04a-1ef0cb6cbdb7"/>
    <xsd:import namespace="275986ff-652a-4b0d-97e3-ba88febbc6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c050e-656f-4a5d-b04a-1ef0cb6cbd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986ff-652a-4b0d-97e3-ba88febbc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ed1c205-4000-4339-bb14-f32bdcd7919d}" ma:internalName="TaxCatchAll" ma:showField="CatchAllData" ma:web="275986ff-652a-4b0d-97e3-ba88febbc6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552025-83EA-4CDF-9BDD-FB55A0C386A1}">
  <ds:schemaRefs>
    <ds:schemaRef ds:uri="http://schemas.microsoft.com/office/2006/metadata/properties"/>
    <ds:schemaRef ds:uri="http://schemas.microsoft.com/office/infopath/2007/PartnerControls"/>
    <ds:schemaRef ds:uri="4a7c050e-656f-4a5d-b04a-1ef0cb6cbdb7"/>
    <ds:schemaRef ds:uri="275986ff-652a-4b0d-97e3-ba88febbc6e8"/>
  </ds:schemaRefs>
</ds:datastoreItem>
</file>

<file path=customXml/itemProps2.xml><?xml version="1.0" encoding="utf-8"?>
<ds:datastoreItem xmlns:ds="http://schemas.openxmlformats.org/officeDocument/2006/customXml" ds:itemID="{7AB95F02-13BC-4CE2-AE1A-026B76950A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4A0A47-C783-4BCC-9137-0AD857FBCF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7c050e-656f-4a5d-b04a-1ef0cb6cbdb7"/>
    <ds:schemaRef ds:uri="275986ff-652a-4b0d-97e3-ba88febbc6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280</Words>
  <Application>Microsoft Office PowerPoint</Application>
  <PresentationFormat>On-screen Show (4:3)</PresentationFormat>
  <Paragraphs>42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Behavioral Health Index (BHI) Scores by Community Service Board (CSB)- Overview</vt:lpstr>
      <vt:lpstr>Behavioral Health Index (BHI) Scores for  Severe Emotional Disturbance (SED)  by Community Service Board (CSB)</vt:lpstr>
      <vt:lpstr>Severe Emotional Disturbance (SED) Prevalence by ZCTA, 8-17yrs</vt:lpstr>
      <vt:lpstr>Behavioral Health Index (BHI) Scores for  Serious Mental Illness (SMI)  by Community Service Board (CSB)</vt:lpstr>
      <vt:lpstr>Serious Mental Illness (SMI) Prevalence by ZCTA, 18+ yrs</vt:lpstr>
      <vt:lpstr>Behavioral Health Index (BHI) Scores for  Substance Use Disorder (SUD) by Community Service Board (CSB)</vt:lpstr>
      <vt:lpstr>Substance Use Disorder (SUD) Prevalence by ZCTA, all ages</vt:lpstr>
      <vt:lpstr>Behavioral Health Index (BHI) Scores for  SED, SMI, or SUD (MULTI)  by Community Service Board (CSB)</vt:lpstr>
      <vt:lpstr>SED, SMI, or SUD (MULTI) Prevalence by ZCTA, all ages</vt:lpstr>
      <vt:lpstr>Final index weights for SED, SMI, and SUD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index weights for each outcome</dc:title>
  <dc:creator>Derek Chapman</dc:creator>
  <cp:lastModifiedBy>Derek Chapman</cp:lastModifiedBy>
  <cp:revision>27</cp:revision>
  <dcterms:created xsi:type="dcterms:W3CDTF">2021-05-28T17:38:58Z</dcterms:created>
  <dcterms:modified xsi:type="dcterms:W3CDTF">2022-07-20T14:33:32Z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0x010100649F93569CE05147B21C5A18A2874FDD</vt:lpwstr>
  </property>
</Properties>
</file>